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7"/>
  </p:notesMasterIdLst>
  <p:sldIdLst>
    <p:sldId id="256" r:id="rId2"/>
    <p:sldId id="257" r:id="rId3"/>
    <p:sldId id="258" r:id="rId4"/>
    <p:sldId id="271" r:id="rId5"/>
    <p:sldId id="260" r:id="rId6"/>
    <p:sldId id="273" r:id="rId7"/>
    <p:sldId id="283" r:id="rId8"/>
    <p:sldId id="276" r:id="rId9"/>
    <p:sldId id="262" r:id="rId10"/>
    <p:sldId id="287" r:id="rId11"/>
    <p:sldId id="306" r:id="rId12"/>
    <p:sldId id="307" r:id="rId13"/>
    <p:sldId id="308" r:id="rId14"/>
    <p:sldId id="293" r:id="rId15"/>
    <p:sldId id="288" r:id="rId16"/>
    <p:sldId id="309" r:id="rId17"/>
    <p:sldId id="310" r:id="rId18"/>
    <p:sldId id="311" r:id="rId19"/>
    <p:sldId id="266" r:id="rId20"/>
    <p:sldId id="267" r:id="rId21"/>
    <p:sldId id="298" r:id="rId22"/>
    <p:sldId id="286" r:id="rId23"/>
    <p:sldId id="291" r:id="rId24"/>
    <p:sldId id="303" r:id="rId25"/>
    <p:sldId id="299" r:id="rId26"/>
    <p:sldId id="284" r:id="rId27"/>
    <p:sldId id="274" r:id="rId28"/>
    <p:sldId id="300" r:id="rId29"/>
    <p:sldId id="292" r:id="rId30"/>
    <p:sldId id="265" r:id="rId31"/>
    <p:sldId id="294" r:id="rId32"/>
    <p:sldId id="301" r:id="rId33"/>
    <p:sldId id="285" r:id="rId34"/>
    <p:sldId id="312" r:id="rId35"/>
    <p:sldId id="313" r:id="rId36"/>
    <p:sldId id="304" r:id="rId37"/>
    <p:sldId id="302" r:id="rId38"/>
    <p:sldId id="279" r:id="rId39"/>
    <p:sldId id="280" r:id="rId40"/>
    <p:sldId id="282" r:id="rId41"/>
    <p:sldId id="268" r:id="rId42"/>
    <p:sldId id="295" r:id="rId43"/>
    <p:sldId id="269" r:id="rId44"/>
    <p:sldId id="270" r:id="rId45"/>
    <p:sldId id="27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C2637-39BB-1493-6334-EF0787B1FC34}" v="180" dt="2020-02-11T19:35:20.860"/>
    <p1510:client id="{0A7F9AAB-CBC4-46D9-8F34-5ABC73114C7E}" v="12" dt="2020-01-28T19:48:15.670"/>
    <p1510:client id="{131EB5CD-88B1-8421-0AC7-3995994FA5F8}" v="494" dt="2020-01-19T23:00:17.897"/>
    <p1510:client id="{13503442-0EB2-4ED7-F9CF-DD48D3991F85}" v="1306" dt="2020-02-09T22:49:25.946"/>
    <p1510:client id="{16D00B01-8880-D32E-E5A7-D6669CA222FE}" v="324" dt="2020-02-13T12:56:38.545"/>
    <p1510:client id="{194955D1-82FC-06FC-4FE2-A5224AFF9DB7}" v="169" dt="2020-01-14T19:13:43.026"/>
    <p1510:client id="{2D56AE54-C1E1-80C5-759A-771D4FAC8B4D}" v="767" dt="2020-02-13T04:48:31.326"/>
    <p1510:client id="{30B4074D-CC3B-3135-50CB-2DE993EBA507}" v="81" dt="2020-02-04T19:44:25.904"/>
    <p1510:client id="{3F0BBBD8-EF46-B80D-4859-1EC51B6984FE}" v="4" dt="2020-02-11T03:17:35.552"/>
    <p1510:client id="{4003F818-697D-136E-53AB-F805F409B5BE}" v="2" dt="2020-02-12T18:43:08.924"/>
    <p1510:client id="{407C4ABC-738B-4662-8CCF-5FBB046871B5}" v="159" dt="2020-02-11T19:37:46.844"/>
    <p1510:client id="{44540358-7029-A5CC-3EFA-8109E040DC9A}" v="598" dt="2020-01-30T19:48:30.449"/>
    <p1510:client id="{4BE9F183-14BE-4C87-AF66-B5BB0C385F5A}" v="72" dt="2020-02-04T19:53:36.627"/>
    <p1510:client id="{5120BCD4-293C-DD6C-1BD4-93E596DABD94}" v="3" dt="2020-02-12T23:11:16.367"/>
    <p1510:client id="{5A418EE1-9664-4BCF-88EB-0FACB345EA0C}" v="203" dt="2020-02-12T11:37:14.915"/>
    <p1510:client id="{5CAF8323-4E9A-43E4-B958-53A940448BD1}" v="2654" dt="2020-02-12T23:29:17.345"/>
    <p1510:client id="{6C720BC7-3636-4257-88CD-30A51FADC0F6}" v="1489" dt="2020-02-06T19:35:02.484"/>
    <p1510:client id="{7D420E0D-0621-B243-E55B-96C09F489121}" v="618" dt="2020-01-30T23:50:16.626"/>
    <p1510:client id="{9242F6BD-484D-2393-4190-B55FEAB887E0}" v="86" dt="2020-01-28T19:32:13.131"/>
    <p1510:client id="{97F2DD10-4127-4588-AF07-C6BE9003EF63}" v="1266" dt="2020-01-21T19:54:19.814"/>
    <p1510:client id="{A35E3F6D-7046-AB87-5AF1-053BF870DDA0}" v="3572" dt="2020-02-12T23:27:04.283"/>
    <p1510:client id="{A71C79AF-3EBC-13B1-BC75-290F76B449CE}" v="579" dt="2020-01-21T19:25:12.033"/>
    <p1510:client id="{B5AE9DA8-53F4-4EF3-9AC4-D504E9A1CD1B}" v="40" dt="2020-02-13T13:01:56.870"/>
    <p1510:client id="{C232E1C6-380D-13BE-FBB5-97ACBD77EE5A}" v="213" dt="2020-02-11T01:41:56.440"/>
    <p1510:client id="{C5FDAABF-D9A1-DD70-E587-4AB3242540FE}" v="81" dt="2020-01-14T19:06:57.127"/>
    <p1510:client id="{DA52B4B9-9A85-4ED5-80FA-307623E12301}" v="21" dt="2020-02-11T19:49:28.820"/>
    <p1510:client id="{DAF307F5-96B0-B91F-7193-0F2667813785}" v="17" dt="2020-01-14T19:03:46.391"/>
    <p1510:client id="{E3E2B3B6-04A2-992A-1699-325DE4F00C0D}" v="563" dt="2020-02-13T12:59:12.161"/>
    <p1510:client id="{E76B4CBF-8B04-F94B-EF48-6012DE0F3168}" v="419" dt="2020-01-28T19:47:13.081"/>
    <p1510:client id="{F55F42D0-6A82-C888-D371-8701DE460F69}" v="40" dt="2020-02-13T02:16:49.187"/>
    <p1510:client id="{FCAB1D31-A5A3-AB17-FB7D-5D056B7C4209}" v="318" dt="2020-02-06T19:54:11.987"/>
    <p1510:client id="{FCE1BA9B-0ED5-E95A-A809-D9DC55173CEA}" v="1098" dt="2020-02-04T17:48:05.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3.png"/><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svg"/><Relationship Id="rId1" Type="http://schemas.openxmlformats.org/officeDocument/2006/relationships/image" Target="../media/image38.png"/><Relationship Id="rId6" Type="http://schemas.openxmlformats.org/officeDocument/2006/relationships/image" Target="../media/image48.svg"/><Relationship Id="rId5" Type="http://schemas.openxmlformats.org/officeDocument/2006/relationships/image" Target="../media/image40.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3.png"/><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svg"/><Relationship Id="rId1" Type="http://schemas.openxmlformats.org/officeDocument/2006/relationships/image" Target="../media/image38.png"/><Relationship Id="rId6" Type="http://schemas.openxmlformats.org/officeDocument/2006/relationships/image" Target="../media/image48.svg"/><Relationship Id="rId5" Type="http://schemas.openxmlformats.org/officeDocument/2006/relationships/image" Target="../media/image40.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E9775-194A-4312-9D36-7E6C7E6182D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390BA13-8A25-4F5E-925D-8F5CDEEAA43B}">
      <dgm:prSet/>
      <dgm:spPr/>
      <dgm:t>
        <a:bodyPr/>
        <a:lstStyle/>
        <a:p>
          <a:pPr>
            <a:lnSpc>
              <a:spcPct val="100000"/>
            </a:lnSpc>
          </a:pPr>
          <a:r>
            <a:rPr lang="en-US"/>
            <a:t>The ability to control machines through sight</a:t>
          </a:r>
        </a:p>
      </dgm:t>
    </dgm:pt>
    <dgm:pt modelId="{4AF50846-8B77-41B2-9C41-DFB4B72A7222}" type="parTrans" cxnId="{9B0A0569-C76F-4CB6-8E14-1A1B5B7E664E}">
      <dgm:prSet/>
      <dgm:spPr/>
      <dgm:t>
        <a:bodyPr/>
        <a:lstStyle/>
        <a:p>
          <a:endParaRPr lang="en-US"/>
        </a:p>
      </dgm:t>
    </dgm:pt>
    <dgm:pt modelId="{53CAC5CF-8EE3-4BB3-AE24-3D0A3F6A6C6B}" type="sibTrans" cxnId="{9B0A0569-C76F-4CB6-8E14-1A1B5B7E664E}">
      <dgm:prSet/>
      <dgm:spPr/>
      <dgm:t>
        <a:bodyPr/>
        <a:lstStyle/>
        <a:p>
          <a:endParaRPr lang="en-US"/>
        </a:p>
      </dgm:t>
    </dgm:pt>
    <dgm:pt modelId="{32BB1E14-293F-4135-986C-B3DE0B03F408}">
      <dgm:prSet/>
      <dgm:spPr/>
      <dgm:t>
        <a:bodyPr/>
        <a:lstStyle/>
        <a:p>
          <a:pPr>
            <a:lnSpc>
              <a:spcPct val="100000"/>
            </a:lnSpc>
          </a:pPr>
          <a:r>
            <a:rPr lang="en-US"/>
            <a:t>Be able to use it inside things like helmets or goggles </a:t>
          </a:r>
        </a:p>
      </dgm:t>
    </dgm:pt>
    <dgm:pt modelId="{CD6E544A-37FF-48B6-A989-6DE5C1BA0768}" type="parTrans" cxnId="{DA6B4CDF-B095-42FD-968F-A02566F9DEEF}">
      <dgm:prSet/>
      <dgm:spPr/>
      <dgm:t>
        <a:bodyPr/>
        <a:lstStyle/>
        <a:p>
          <a:endParaRPr lang="en-US"/>
        </a:p>
      </dgm:t>
    </dgm:pt>
    <dgm:pt modelId="{7A4A9756-857C-430D-A245-A6EF9A01FB10}" type="sibTrans" cxnId="{DA6B4CDF-B095-42FD-968F-A02566F9DEEF}">
      <dgm:prSet/>
      <dgm:spPr/>
      <dgm:t>
        <a:bodyPr/>
        <a:lstStyle/>
        <a:p>
          <a:endParaRPr lang="en-US"/>
        </a:p>
      </dgm:t>
    </dgm:pt>
    <dgm:pt modelId="{C55B1D35-9277-4547-985F-663CD4FBA14D}">
      <dgm:prSet/>
      <dgm:spPr/>
      <dgm:t>
        <a:bodyPr/>
        <a:lstStyle/>
        <a:p>
          <a:pPr>
            <a:lnSpc>
              <a:spcPct val="100000"/>
            </a:lnSpc>
          </a:pPr>
          <a:r>
            <a:rPr lang="en-US"/>
            <a:t>Through less complex means than camera, like IR</a:t>
          </a:r>
        </a:p>
      </dgm:t>
    </dgm:pt>
    <dgm:pt modelId="{9C2D2750-E3A6-4986-8379-ABE63E018A9C}" type="parTrans" cxnId="{1149BE02-F0F6-4587-AAA2-0E52DD38916C}">
      <dgm:prSet/>
      <dgm:spPr/>
      <dgm:t>
        <a:bodyPr/>
        <a:lstStyle/>
        <a:p>
          <a:endParaRPr lang="en-US"/>
        </a:p>
      </dgm:t>
    </dgm:pt>
    <dgm:pt modelId="{260E6D8C-CC1F-4AEF-98EC-14EF18FC0B9F}" type="sibTrans" cxnId="{1149BE02-F0F6-4587-AAA2-0E52DD38916C}">
      <dgm:prSet/>
      <dgm:spPr/>
      <dgm:t>
        <a:bodyPr/>
        <a:lstStyle/>
        <a:p>
          <a:endParaRPr lang="en-US"/>
        </a:p>
      </dgm:t>
    </dgm:pt>
    <dgm:pt modelId="{AFF20C55-0FFC-45C0-AC26-F4308624FBBB}">
      <dgm:prSet/>
      <dgm:spPr/>
      <dgm:t>
        <a:bodyPr/>
        <a:lstStyle/>
        <a:p>
          <a:pPr>
            <a:lnSpc>
              <a:spcPct val="100000"/>
            </a:lnSpc>
          </a:pPr>
          <a:r>
            <a:rPr lang="en-US"/>
            <a:t>Cheaper alternative to eye tracking as opposed to using a camera</a:t>
          </a:r>
        </a:p>
      </dgm:t>
    </dgm:pt>
    <dgm:pt modelId="{91ED8394-8DF9-424B-AD8F-8AC01324710B}" type="parTrans" cxnId="{7A5F7995-43D4-46DA-AD09-F54CE8E5D92F}">
      <dgm:prSet/>
      <dgm:spPr/>
      <dgm:t>
        <a:bodyPr/>
        <a:lstStyle/>
        <a:p>
          <a:endParaRPr lang="en-US"/>
        </a:p>
      </dgm:t>
    </dgm:pt>
    <dgm:pt modelId="{C1B27142-3F47-4FF0-89FA-2FF1312AA11B}" type="sibTrans" cxnId="{7A5F7995-43D4-46DA-AD09-F54CE8E5D92F}">
      <dgm:prSet/>
      <dgm:spPr/>
      <dgm:t>
        <a:bodyPr/>
        <a:lstStyle/>
        <a:p>
          <a:endParaRPr lang="en-US"/>
        </a:p>
      </dgm:t>
    </dgm:pt>
    <dgm:pt modelId="{8CBF8090-6B95-4BBE-AA9F-D0C5B771EFC3}" type="pres">
      <dgm:prSet presAssocID="{E97E9775-194A-4312-9D36-7E6C7E6182D5}" presName="root" presStyleCnt="0">
        <dgm:presLayoutVars>
          <dgm:dir/>
          <dgm:resizeHandles val="exact"/>
        </dgm:presLayoutVars>
      </dgm:prSet>
      <dgm:spPr/>
      <dgm:t>
        <a:bodyPr/>
        <a:lstStyle/>
        <a:p>
          <a:endParaRPr lang="en-US"/>
        </a:p>
      </dgm:t>
    </dgm:pt>
    <dgm:pt modelId="{7348EEAF-BB68-4656-BF39-73FF0CA37BB5}" type="pres">
      <dgm:prSet presAssocID="{3390BA13-8A25-4F5E-925D-8F5CDEEAA43B}" presName="compNode" presStyleCnt="0"/>
      <dgm:spPr/>
    </dgm:pt>
    <dgm:pt modelId="{A73BF2D1-BC3F-4726-9C08-E8D68138B644}" type="pres">
      <dgm:prSet presAssocID="{3390BA13-8A25-4F5E-925D-8F5CDEEAA43B}" presName="bgRect" presStyleLbl="bgShp" presStyleIdx="0" presStyleCnt="4"/>
      <dgm:spPr/>
    </dgm:pt>
    <dgm:pt modelId="{F65AEC98-91D5-466E-8520-2B7036BF5A08}" type="pres">
      <dgm:prSet presAssocID="{3390BA13-8A25-4F5E-925D-8F5CDEEAA43B}"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Electrician"/>
        </a:ext>
      </dgm:extLst>
    </dgm:pt>
    <dgm:pt modelId="{A780EAC5-9252-4086-A990-7B90F2467C5F}" type="pres">
      <dgm:prSet presAssocID="{3390BA13-8A25-4F5E-925D-8F5CDEEAA43B}" presName="spaceRect" presStyleCnt="0"/>
      <dgm:spPr/>
    </dgm:pt>
    <dgm:pt modelId="{22B14DC0-C3CF-43DF-BB41-C42096BC9740}" type="pres">
      <dgm:prSet presAssocID="{3390BA13-8A25-4F5E-925D-8F5CDEEAA43B}" presName="parTx" presStyleLbl="revTx" presStyleIdx="0" presStyleCnt="4">
        <dgm:presLayoutVars>
          <dgm:chMax val="0"/>
          <dgm:chPref val="0"/>
        </dgm:presLayoutVars>
      </dgm:prSet>
      <dgm:spPr/>
      <dgm:t>
        <a:bodyPr/>
        <a:lstStyle/>
        <a:p>
          <a:endParaRPr lang="en-US"/>
        </a:p>
      </dgm:t>
    </dgm:pt>
    <dgm:pt modelId="{558496E4-D0BB-42E8-99FA-351D9D7DF5D1}" type="pres">
      <dgm:prSet presAssocID="{53CAC5CF-8EE3-4BB3-AE24-3D0A3F6A6C6B}" presName="sibTrans" presStyleCnt="0"/>
      <dgm:spPr/>
    </dgm:pt>
    <dgm:pt modelId="{CB216B7A-00DF-4E29-93D1-54BB61BF811C}" type="pres">
      <dgm:prSet presAssocID="{32BB1E14-293F-4135-986C-B3DE0B03F408}" presName="compNode" presStyleCnt="0"/>
      <dgm:spPr/>
    </dgm:pt>
    <dgm:pt modelId="{06D9FFB6-DCA5-4F1A-BB55-76C447C3FF2E}" type="pres">
      <dgm:prSet presAssocID="{32BB1E14-293F-4135-986C-B3DE0B03F408}" presName="bgRect" presStyleLbl="bgShp" presStyleIdx="1" presStyleCnt="4"/>
      <dgm:spPr/>
    </dgm:pt>
    <dgm:pt modelId="{C80C2191-C8F9-42ED-97EB-CA03689DBBBA}" type="pres">
      <dgm:prSet presAssocID="{32BB1E14-293F-4135-986C-B3DE0B03F40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aseball Hat"/>
        </a:ext>
      </dgm:extLst>
    </dgm:pt>
    <dgm:pt modelId="{8C4C8853-BD77-4844-819E-85C7C8FDEF49}" type="pres">
      <dgm:prSet presAssocID="{32BB1E14-293F-4135-986C-B3DE0B03F408}" presName="spaceRect" presStyleCnt="0"/>
      <dgm:spPr/>
    </dgm:pt>
    <dgm:pt modelId="{AA6CAFD0-8D42-463F-A360-79FD71FD797D}" type="pres">
      <dgm:prSet presAssocID="{32BB1E14-293F-4135-986C-B3DE0B03F408}" presName="parTx" presStyleLbl="revTx" presStyleIdx="1" presStyleCnt="4">
        <dgm:presLayoutVars>
          <dgm:chMax val="0"/>
          <dgm:chPref val="0"/>
        </dgm:presLayoutVars>
      </dgm:prSet>
      <dgm:spPr/>
      <dgm:t>
        <a:bodyPr/>
        <a:lstStyle/>
        <a:p>
          <a:endParaRPr lang="en-US"/>
        </a:p>
      </dgm:t>
    </dgm:pt>
    <dgm:pt modelId="{97FCAD18-5FA0-45E7-831C-8DA867B2CF96}" type="pres">
      <dgm:prSet presAssocID="{7A4A9756-857C-430D-A245-A6EF9A01FB10}" presName="sibTrans" presStyleCnt="0"/>
      <dgm:spPr/>
    </dgm:pt>
    <dgm:pt modelId="{B17789DD-AF53-4D76-A75D-B01D9BB0C104}" type="pres">
      <dgm:prSet presAssocID="{C55B1D35-9277-4547-985F-663CD4FBA14D}" presName="compNode" presStyleCnt="0"/>
      <dgm:spPr/>
    </dgm:pt>
    <dgm:pt modelId="{97A865D2-E401-47F6-8EF3-8F7E37CD918C}" type="pres">
      <dgm:prSet presAssocID="{C55B1D35-9277-4547-985F-663CD4FBA14D}" presName="bgRect" presStyleLbl="bgShp" presStyleIdx="2" presStyleCnt="4"/>
      <dgm:spPr/>
    </dgm:pt>
    <dgm:pt modelId="{8EFFC157-10B6-4613-A40A-AA63FA22B4BB}" type="pres">
      <dgm:prSet presAssocID="{C55B1D35-9277-4547-985F-663CD4FBA14D}"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amera"/>
        </a:ext>
      </dgm:extLst>
    </dgm:pt>
    <dgm:pt modelId="{9A8A156F-1A48-4F0C-8454-2C3B300F3001}" type="pres">
      <dgm:prSet presAssocID="{C55B1D35-9277-4547-985F-663CD4FBA14D}" presName="spaceRect" presStyleCnt="0"/>
      <dgm:spPr/>
    </dgm:pt>
    <dgm:pt modelId="{97DCDB68-0BF1-4CF8-A5E8-520CD2912888}" type="pres">
      <dgm:prSet presAssocID="{C55B1D35-9277-4547-985F-663CD4FBA14D}" presName="parTx" presStyleLbl="revTx" presStyleIdx="2" presStyleCnt="4">
        <dgm:presLayoutVars>
          <dgm:chMax val="0"/>
          <dgm:chPref val="0"/>
        </dgm:presLayoutVars>
      </dgm:prSet>
      <dgm:spPr/>
      <dgm:t>
        <a:bodyPr/>
        <a:lstStyle/>
        <a:p>
          <a:endParaRPr lang="en-US"/>
        </a:p>
      </dgm:t>
    </dgm:pt>
    <dgm:pt modelId="{ADA47FED-A071-449C-8BE0-3C800FC1EDD0}" type="pres">
      <dgm:prSet presAssocID="{260E6D8C-CC1F-4AEF-98EC-14EF18FC0B9F}" presName="sibTrans" presStyleCnt="0"/>
      <dgm:spPr/>
    </dgm:pt>
    <dgm:pt modelId="{6C3F11B9-00B7-4ABC-9DB1-A62039C6876F}" type="pres">
      <dgm:prSet presAssocID="{AFF20C55-0FFC-45C0-AC26-F4308624FBBB}" presName="compNode" presStyleCnt="0"/>
      <dgm:spPr/>
    </dgm:pt>
    <dgm:pt modelId="{5A9EBE8C-5227-4D62-B032-C6EA5FAB8430}" type="pres">
      <dgm:prSet presAssocID="{AFF20C55-0FFC-45C0-AC26-F4308624FBBB}" presName="bgRect" presStyleLbl="bgShp" presStyleIdx="3" presStyleCnt="4"/>
      <dgm:spPr/>
    </dgm:pt>
    <dgm:pt modelId="{CABCB2B1-D533-41C6-97F4-47586BE7E916}" type="pres">
      <dgm:prSet presAssocID="{AFF20C55-0FFC-45C0-AC26-F4308624FBBB}"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Eye"/>
        </a:ext>
      </dgm:extLst>
    </dgm:pt>
    <dgm:pt modelId="{82204938-6B92-4251-92AC-AEA87F9DE477}" type="pres">
      <dgm:prSet presAssocID="{AFF20C55-0FFC-45C0-AC26-F4308624FBBB}" presName="spaceRect" presStyleCnt="0"/>
      <dgm:spPr/>
    </dgm:pt>
    <dgm:pt modelId="{72F13D30-76AA-4252-9769-18A94917E218}" type="pres">
      <dgm:prSet presAssocID="{AFF20C55-0FFC-45C0-AC26-F4308624FBBB}" presName="parTx" presStyleLbl="revTx" presStyleIdx="3" presStyleCnt="4">
        <dgm:presLayoutVars>
          <dgm:chMax val="0"/>
          <dgm:chPref val="0"/>
        </dgm:presLayoutVars>
      </dgm:prSet>
      <dgm:spPr/>
      <dgm:t>
        <a:bodyPr/>
        <a:lstStyle/>
        <a:p>
          <a:endParaRPr lang="en-US"/>
        </a:p>
      </dgm:t>
    </dgm:pt>
  </dgm:ptLst>
  <dgm:cxnLst>
    <dgm:cxn modelId="{DA6B4CDF-B095-42FD-968F-A02566F9DEEF}" srcId="{E97E9775-194A-4312-9D36-7E6C7E6182D5}" destId="{32BB1E14-293F-4135-986C-B3DE0B03F408}" srcOrd="1" destOrd="0" parTransId="{CD6E544A-37FF-48B6-A989-6DE5C1BA0768}" sibTransId="{7A4A9756-857C-430D-A245-A6EF9A01FB10}"/>
    <dgm:cxn modelId="{E1A15758-BDF6-4C7D-AF1B-E49DAAEBD42D}" type="presOf" srcId="{32BB1E14-293F-4135-986C-B3DE0B03F408}" destId="{AA6CAFD0-8D42-463F-A360-79FD71FD797D}" srcOrd="0" destOrd="0" presId="urn:microsoft.com/office/officeart/2018/2/layout/IconVerticalSolidList"/>
    <dgm:cxn modelId="{C415184D-73B8-4A9C-B098-AC844695F6C8}" type="presOf" srcId="{3390BA13-8A25-4F5E-925D-8F5CDEEAA43B}" destId="{22B14DC0-C3CF-43DF-BB41-C42096BC9740}" srcOrd="0" destOrd="0" presId="urn:microsoft.com/office/officeart/2018/2/layout/IconVerticalSolidList"/>
    <dgm:cxn modelId="{9B0A0569-C76F-4CB6-8E14-1A1B5B7E664E}" srcId="{E97E9775-194A-4312-9D36-7E6C7E6182D5}" destId="{3390BA13-8A25-4F5E-925D-8F5CDEEAA43B}" srcOrd="0" destOrd="0" parTransId="{4AF50846-8B77-41B2-9C41-DFB4B72A7222}" sibTransId="{53CAC5CF-8EE3-4BB3-AE24-3D0A3F6A6C6B}"/>
    <dgm:cxn modelId="{8C8D935A-0ECB-4858-97E2-B146B1568B80}" type="presOf" srcId="{C55B1D35-9277-4547-985F-663CD4FBA14D}" destId="{97DCDB68-0BF1-4CF8-A5E8-520CD2912888}" srcOrd="0" destOrd="0" presId="urn:microsoft.com/office/officeart/2018/2/layout/IconVerticalSolidList"/>
    <dgm:cxn modelId="{37BE4538-45B8-4B0B-A281-E5BC26963658}" type="presOf" srcId="{E97E9775-194A-4312-9D36-7E6C7E6182D5}" destId="{8CBF8090-6B95-4BBE-AA9F-D0C5B771EFC3}" srcOrd="0" destOrd="0" presId="urn:microsoft.com/office/officeart/2018/2/layout/IconVerticalSolidList"/>
    <dgm:cxn modelId="{C121A129-DDEB-486F-A2AB-0A6C6A0D4844}" type="presOf" srcId="{AFF20C55-0FFC-45C0-AC26-F4308624FBBB}" destId="{72F13D30-76AA-4252-9769-18A94917E218}" srcOrd="0" destOrd="0" presId="urn:microsoft.com/office/officeart/2018/2/layout/IconVerticalSolidList"/>
    <dgm:cxn modelId="{1149BE02-F0F6-4587-AAA2-0E52DD38916C}" srcId="{E97E9775-194A-4312-9D36-7E6C7E6182D5}" destId="{C55B1D35-9277-4547-985F-663CD4FBA14D}" srcOrd="2" destOrd="0" parTransId="{9C2D2750-E3A6-4986-8379-ABE63E018A9C}" sibTransId="{260E6D8C-CC1F-4AEF-98EC-14EF18FC0B9F}"/>
    <dgm:cxn modelId="{7A5F7995-43D4-46DA-AD09-F54CE8E5D92F}" srcId="{E97E9775-194A-4312-9D36-7E6C7E6182D5}" destId="{AFF20C55-0FFC-45C0-AC26-F4308624FBBB}" srcOrd="3" destOrd="0" parTransId="{91ED8394-8DF9-424B-AD8F-8AC01324710B}" sibTransId="{C1B27142-3F47-4FF0-89FA-2FF1312AA11B}"/>
    <dgm:cxn modelId="{0407FA6F-68FC-4A95-8F11-BBC516433C86}" type="presParOf" srcId="{8CBF8090-6B95-4BBE-AA9F-D0C5B771EFC3}" destId="{7348EEAF-BB68-4656-BF39-73FF0CA37BB5}" srcOrd="0" destOrd="0" presId="urn:microsoft.com/office/officeart/2018/2/layout/IconVerticalSolidList"/>
    <dgm:cxn modelId="{0C8DD2A0-F3FF-4606-880C-F228AD1D1583}" type="presParOf" srcId="{7348EEAF-BB68-4656-BF39-73FF0CA37BB5}" destId="{A73BF2D1-BC3F-4726-9C08-E8D68138B644}" srcOrd="0" destOrd="0" presId="urn:microsoft.com/office/officeart/2018/2/layout/IconVerticalSolidList"/>
    <dgm:cxn modelId="{FDEAFAEF-1D34-44C4-B863-CFD780A89A13}" type="presParOf" srcId="{7348EEAF-BB68-4656-BF39-73FF0CA37BB5}" destId="{F65AEC98-91D5-466E-8520-2B7036BF5A08}" srcOrd="1" destOrd="0" presId="urn:microsoft.com/office/officeart/2018/2/layout/IconVerticalSolidList"/>
    <dgm:cxn modelId="{BF2A68F6-FE8B-41C2-BAF7-50194914779A}" type="presParOf" srcId="{7348EEAF-BB68-4656-BF39-73FF0CA37BB5}" destId="{A780EAC5-9252-4086-A990-7B90F2467C5F}" srcOrd="2" destOrd="0" presId="urn:microsoft.com/office/officeart/2018/2/layout/IconVerticalSolidList"/>
    <dgm:cxn modelId="{B851747F-B1DF-45B8-888F-5D2200879090}" type="presParOf" srcId="{7348EEAF-BB68-4656-BF39-73FF0CA37BB5}" destId="{22B14DC0-C3CF-43DF-BB41-C42096BC9740}" srcOrd="3" destOrd="0" presId="urn:microsoft.com/office/officeart/2018/2/layout/IconVerticalSolidList"/>
    <dgm:cxn modelId="{898D5E86-0890-4D4D-934F-5FE3773998FF}" type="presParOf" srcId="{8CBF8090-6B95-4BBE-AA9F-D0C5B771EFC3}" destId="{558496E4-D0BB-42E8-99FA-351D9D7DF5D1}" srcOrd="1" destOrd="0" presId="urn:microsoft.com/office/officeart/2018/2/layout/IconVerticalSolidList"/>
    <dgm:cxn modelId="{E4F1DB35-FEED-48BA-97F7-23E9AA670829}" type="presParOf" srcId="{8CBF8090-6B95-4BBE-AA9F-D0C5B771EFC3}" destId="{CB216B7A-00DF-4E29-93D1-54BB61BF811C}" srcOrd="2" destOrd="0" presId="urn:microsoft.com/office/officeart/2018/2/layout/IconVerticalSolidList"/>
    <dgm:cxn modelId="{5FE6474E-D658-483A-BAB0-CEC53A1D338C}" type="presParOf" srcId="{CB216B7A-00DF-4E29-93D1-54BB61BF811C}" destId="{06D9FFB6-DCA5-4F1A-BB55-76C447C3FF2E}" srcOrd="0" destOrd="0" presId="urn:microsoft.com/office/officeart/2018/2/layout/IconVerticalSolidList"/>
    <dgm:cxn modelId="{D61D71BA-9CEE-48BF-B5FA-4B21590930D6}" type="presParOf" srcId="{CB216B7A-00DF-4E29-93D1-54BB61BF811C}" destId="{C80C2191-C8F9-42ED-97EB-CA03689DBBBA}" srcOrd="1" destOrd="0" presId="urn:microsoft.com/office/officeart/2018/2/layout/IconVerticalSolidList"/>
    <dgm:cxn modelId="{6B4DF73D-3BA4-499F-A07D-1E9A31142CF7}" type="presParOf" srcId="{CB216B7A-00DF-4E29-93D1-54BB61BF811C}" destId="{8C4C8853-BD77-4844-819E-85C7C8FDEF49}" srcOrd="2" destOrd="0" presId="urn:microsoft.com/office/officeart/2018/2/layout/IconVerticalSolidList"/>
    <dgm:cxn modelId="{5A975464-C383-473A-BF9A-4AC380042190}" type="presParOf" srcId="{CB216B7A-00DF-4E29-93D1-54BB61BF811C}" destId="{AA6CAFD0-8D42-463F-A360-79FD71FD797D}" srcOrd="3" destOrd="0" presId="urn:microsoft.com/office/officeart/2018/2/layout/IconVerticalSolidList"/>
    <dgm:cxn modelId="{8642F8AB-CD82-4974-B84D-1EDA1B9B5F2C}" type="presParOf" srcId="{8CBF8090-6B95-4BBE-AA9F-D0C5B771EFC3}" destId="{97FCAD18-5FA0-45E7-831C-8DA867B2CF96}" srcOrd="3" destOrd="0" presId="urn:microsoft.com/office/officeart/2018/2/layout/IconVerticalSolidList"/>
    <dgm:cxn modelId="{A5E9AE2E-229D-4FB2-8E1B-E2BD3BD138EF}" type="presParOf" srcId="{8CBF8090-6B95-4BBE-AA9F-D0C5B771EFC3}" destId="{B17789DD-AF53-4D76-A75D-B01D9BB0C104}" srcOrd="4" destOrd="0" presId="urn:microsoft.com/office/officeart/2018/2/layout/IconVerticalSolidList"/>
    <dgm:cxn modelId="{8AC122C2-6A60-4912-873A-7DCBC5897C13}" type="presParOf" srcId="{B17789DD-AF53-4D76-A75D-B01D9BB0C104}" destId="{97A865D2-E401-47F6-8EF3-8F7E37CD918C}" srcOrd="0" destOrd="0" presId="urn:microsoft.com/office/officeart/2018/2/layout/IconVerticalSolidList"/>
    <dgm:cxn modelId="{673CE533-7B19-47CE-A63D-A98D10BEE526}" type="presParOf" srcId="{B17789DD-AF53-4D76-A75D-B01D9BB0C104}" destId="{8EFFC157-10B6-4613-A40A-AA63FA22B4BB}" srcOrd="1" destOrd="0" presId="urn:microsoft.com/office/officeart/2018/2/layout/IconVerticalSolidList"/>
    <dgm:cxn modelId="{709AC0DF-36AF-4E02-A77A-D5B4A04430C2}" type="presParOf" srcId="{B17789DD-AF53-4D76-A75D-B01D9BB0C104}" destId="{9A8A156F-1A48-4F0C-8454-2C3B300F3001}" srcOrd="2" destOrd="0" presId="urn:microsoft.com/office/officeart/2018/2/layout/IconVerticalSolidList"/>
    <dgm:cxn modelId="{44649BFF-B9C6-42BB-9441-0FE2FB6E6E3B}" type="presParOf" srcId="{B17789DD-AF53-4D76-A75D-B01D9BB0C104}" destId="{97DCDB68-0BF1-4CF8-A5E8-520CD2912888}" srcOrd="3" destOrd="0" presId="urn:microsoft.com/office/officeart/2018/2/layout/IconVerticalSolidList"/>
    <dgm:cxn modelId="{19D8CB87-45FE-4019-96CD-4220E5A96044}" type="presParOf" srcId="{8CBF8090-6B95-4BBE-AA9F-D0C5B771EFC3}" destId="{ADA47FED-A071-449C-8BE0-3C800FC1EDD0}" srcOrd="5" destOrd="0" presId="urn:microsoft.com/office/officeart/2018/2/layout/IconVerticalSolidList"/>
    <dgm:cxn modelId="{D955D5D7-03FD-454F-AED9-6B63CE364C28}" type="presParOf" srcId="{8CBF8090-6B95-4BBE-AA9F-D0C5B771EFC3}" destId="{6C3F11B9-00B7-4ABC-9DB1-A62039C6876F}" srcOrd="6" destOrd="0" presId="urn:microsoft.com/office/officeart/2018/2/layout/IconVerticalSolidList"/>
    <dgm:cxn modelId="{7E5E8A4E-48B9-4864-9CC9-C5ECF760F89C}" type="presParOf" srcId="{6C3F11B9-00B7-4ABC-9DB1-A62039C6876F}" destId="{5A9EBE8C-5227-4D62-B032-C6EA5FAB8430}" srcOrd="0" destOrd="0" presId="urn:microsoft.com/office/officeart/2018/2/layout/IconVerticalSolidList"/>
    <dgm:cxn modelId="{E120FA6B-EDCD-4D86-8E57-605D12AC7F51}" type="presParOf" srcId="{6C3F11B9-00B7-4ABC-9DB1-A62039C6876F}" destId="{CABCB2B1-D533-41C6-97F4-47586BE7E916}" srcOrd="1" destOrd="0" presId="urn:microsoft.com/office/officeart/2018/2/layout/IconVerticalSolidList"/>
    <dgm:cxn modelId="{FE4EC108-E7C4-4137-95D1-A671E5C4415F}" type="presParOf" srcId="{6C3F11B9-00B7-4ABC-9DB1-A62039C6876F}" destId="{82204938-6B92-4251-92AC-AEA87F9DE477}" srcOrd="2" destOrd="0" presId="urn:microsoft.com/office/officeart/2018/2/layout/IconVerticalSolidList"/>
    <dgm:cxn modelId="{FBE2A60B-2D4B-46A3-91C3-A152FE8DE91B}" type="presParOf" srcId="{6C3F11B9-00B7-4ABC-9DB1-A62039C6876F}" destId="{72F13D30-76AA-4252-9769-18A94917E2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6F4D2-52A8-4A68-81BC-11009542096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8AA3076-C3CE-4E81-85F2-1130D58DE8AD}">
      <dgm:prSet/>
      <dgm:spPr/>
      <dgm:t>
        <a:bodyPr/>
        <a:lstStyle/>
        <a:p>
          <a:r>
            <a:rPr lang="en-US"/>
            <a:t>Create</a:t>
          </a:r>
        </a:p>
      </dgm:t>
    </dgm:pt>
    <dgm:pt modelId="{6A86A0C4-908D-4CDC-94F8-6E31B74AA5E9}" type="parTrans" cxnId="{CE0C5B82-2464-4DCA-A34A-3A67D774275F}">
      <dgm:prSet/>
      <dgm:spPr/>
      <dgm:t>
        <a:bodyPr/>
        <a:lstStyle/>
        <a:p>
          <a:endParaRPr lang="en-US"/>
        </a:p>
      </dgm:t>
    </dgm:pt>
    <dgm:pt modelId="{EFA275CE-2467-4E15-BFAA-15F45457BD7C}" type="sibTrans" cxnId="{CE0C5B82-2464-4DCA-A34A-3A67D774275F}">
      <dgm:prSet/>
      <dgm:spPr/>
      <dgm:t>
        <a:bodyPr/>
        <a:lstStyle/>
        <a:p>
          <a:endParaRPr lang="en-US"/>
        </a:p>
      </dgm:t>
    </dgm:pt>
    <dgm:pt modelId="{92B3AD79-4087-4421-AA96-225801E86617}">
      <dgm:prSet/>
      <dgm:spPr/>
      <dgm:t>
        <a:bodyPr/>
        <a:lstStyle/>
        <a:p>
          <a:r>
            <a:rPr lang="en-US"/>
            <a:t>Create an array of sensors around each eye</a:t>
          </a:r>
        </a:p>
      </dgm:t>
    </dgm:pt>
    <dgm:pt modelId="{BD3EE489-E24B-4F62-9DD6-E6821DD9D755}" type="parTrans" cxnId="{43310DA7-6595-439D-B7E8-5B96C0D6FA1C}">
      <dgm:prSet/>
      <dgm:spPr/>
      <dgm:t>
        <a:bodyPr/>
        <a:lstStyle/>
        <a:p>
          <a:endParaRPr lang="en-US"/>
        </a:p>
      </dgm:t>
    </dgm:pt>
    <dgm:pt modelId="{4995BF8F-EF26-443A-85C2-BEE371EB226B}" type="sibTrans" cxnId="{43310DA7-6595-439D-B7E8-5B96C0D6FA1C}">
      <dgm:prSet/>
      <dgm:spPr/>
      <dgm:t>
        <a:bodyPr/>
        <a:lstStyle/>
        <a:p>
          <a:endParaRPr lang="en-US"/>
        </a:p>
      </dgm:t>
    </dgm:pt>
    <dgm:pt modelId="{843DAC35-5F02-4D99-82EA-0A1CE856B077}">
      <dgm:prSet/>
      <dgm:spPr/>
      <dgm:t>
        <a:bodyPr/>
        <a:lstStyle/>
        <a:p>
          <a:r>
            <a:rPr lang="en-US"/>
            <a:t>Convert</a:t>
          </a:r>
        </a:p>
      </dgm:t>
    </dgm:pt>
    <dgm:pt modelId="{7931C316-ED87-404E-AC49-1CB6D47198D4}" type="parTrans" cxnId="{F83547AD-9D1B-4D5F-BBB9-CA50702E49F8}">
      <dgm:prSet/>
      <dgm:spPr/>
      <dgm:t>
        <a:bodyPr/>
        <a:lstStyle/>
        <a:p>
          <a:endParaRPr lang="en-US"/>
        </a:p>
      </dgm:t>
    </dgm:pt>
    <dgm:pt modelId="{069E928B-2250-4743-A275-854FB644C62E}" type="sibTrans" cxnId="{F83547AD-9D1B-4D5F-BBB9-CA50702E49F8}">
      <dgm:prSet/>
      <dgm:spPr/>
      <dgm:t>
        <a:bodyPr/>
        <a:lstStyle/>
        <a:p>
          <a:endParaRPr lang="en-US"/>
        </a:p>
      </dgm:t>
    </dgm:pt>
    <dgm:pt modelId="{07E09155-1D7E-4B88-AE31-5D6145FE6835}">
      <dgm:prSet/>
      <dgm:spPr/>
      <dgm:t>
        <a:bodyPr/>
        <a:lstStyle/>
        <a:p>
          <a:r>
            <a:rPr lang="en-US"/>
            <a:t>Convert the data to digital signal to be read by a microcontroller</a:t>
          </a:r>
        </a:p>
      </dgm:t>
    </dgm:pt>
    <dgm:pt modelId="{17DFC26E-7E41-4DF1-9772-9CA31AC2292E}" type="parTrans" cxnId="{23C86E8A-F72D-474C-9345-C093B9E789B9}">
      <dgm:prSet/>
      <dgm:spPr/>
      <dgm:t>
        <a:bodyPr/>
        <a:lstStyle/>
        <a:p>
          <a:endParaRPr lang="en-US"/>
        </a:p>
      </dgm:t>
    </dgm:pt>
    <dgm:pt modelId="{D0AF768F-F24A-4231-B4F5-519C9A03A187}" type="sibTrans" cxnId="{23C86E8A-F72D-474C-9345-C093B9E789B9}">
      <dgm:prSet/>
      <dgm:spPr/>
      <dgm:t>
        <a:bodyPr/>
        <a:lstStyle/>
        <a:p>
          <a:endParaRPr lang="en-US"/>
        </a:p>
      </dgm:t>
    </dgm:pt>
    <dgm:pt modelId="{FA9A2AC3-A51A-4694-B718-95EBF58C387C}">
      <dgm:prSet/>
      <dgm:spPr/>
      <dgm:t>
        <a:bodyPr/>
        <a:lstStyle/>
        <a:p>
          <a:r>
            <a:rPr lang="en-US"/>
            <a:t>Develop</a:t>
          </a:r>
        </a:p>
      </dgm:t>
    </dgm:pt>
    <dgm:pt modelId="{B074D2CF-E185-42C1-83A1-9E2DD11C3D9E}" type="parTrans" cxnId="{18060980-21EB-4C9E-A7AE-078CC307E9B8}">
      <dgm:prSet/>
      <dgm:spPr/>
      <dgm:t>
        <a:bodyPr/>
        <a:lstStyle/>
        <a:p>
          <a:endParaRPr lang="en-US"/>
        </a:p>
      </dgm:t>
    </dgm:pt>
    <dgm:pt modelId="{B5572493-15AB-4E24-8849-5021A499DFDC}" type="sibTrans" cxnId="{18060980-21EB-4C9E-A7AE-078CC307E9B8}">
      <dgm:prSet/>
      <dgm:spPr/>
      <dgm:t>
        <a:bodyPr/>
        <a:lstStyle/>
        <a:p>
          <a:endParaRPr lang="en-US"/>
        </a:p>
      </dgm:t>
    </dgm:pt>
    <dgm:pt modelId="{B845B941-1737-41A3-9732-E179EFCA5ADC}">
      <dgm:prSet/>
      <dgm:spPr/>
      <dgm:t>
        <a:bodyPr/>
        <a:lstStyle/>
        <a:p>
          <a:r>
            <a:rPr lang="en-US"/>
            <a:t>Develop an algorithm for the microcomputer to determine the eyes position</a:t>
          </a:r>
        </a:p>
      </dgm:t>
    </dgm:pt>
    <dgm:pt modelId="{A5761AA7-0EAA-4CC4-B112-9B4CCFDB29A5}" type="parTrans" cxnId="{A9414602-8631-465A-BD38-F05E3FA35398}">
      <dgm:prSet/>
      <dgm:spPr/>
      <dgm:t>
        <a:bodyPr/>
        <a:lstStyle/>
        <a:p>
          <a:endParaRPr lang="en-US"/>
        </a:p>
      </dgm:t>
    </dgm:pt>
    <dgm:pt modelId="{DDC5E264-C8A0-44D9-AC11-3BA7425A28F0}" type="sibTrans" cxnId="{A9414602-8631-465A-BD38-F05E3FA35398}">
      <dgm:prSet/>
      <dgm:spPr/>
      <dgm:t>
        <a:bodyPr/>
        <a:lstStyle/>
        <a:p>
          <a:endParaRPr lang="en-US"/>
        </a:p>
      </dgm:t>
    </dgm:pt>
    <dgm:pt modelId="{7B934774-CA6B-475F-BFDC-676633FC02FF}">
      <dgm:prSet/>
      <dgm:spPr/>
      <dgm:t>
        <a:bodyPr/>
        <a:lstStyle/>
        <a:p>
          <a:r>
            <a:rPr lang="en-US"/>
            <a:t>Use</a:t>
          </a:r>
        </a:p>
      </dgm:t>
    </dgm:pt>
    <dgm:pt modelId="{42DED3C5-9995-477F-A331-D54730372222}" type="parTrans" cxnId="{EEF2411F-8641-4FC4-B4B6-13B9EC99301F}">
      <dgm:prSet/>
      <dgm:spPr/>
      <dgm:t>
        <a:bodyPr/>
        <a:lstStyle/>
        <a:p>
          <a:endParaRPr lang="en-US"/>
        </a:p>
      </dgm:t>
    </dgm:pt>
    <dgm:pt modelId="{F2E20351-1075-4DB6-9CA2-CEEA053AFFD1}" type="sibTrans" cxnId="{EEF2411F-8641-4FC4-B4B6-13B9EC99301F}">
      <dgm:prSet/>
      <dgm:spPr/>
      <dgm:t>
        <a:bodyPr/>
        <a:lstStyle/>
        <a:p>
          <a:endParaRPr lang="en-US"/>
        </a:p>
      </dgm:t>
    </dgm:pt>
    <dgm:pt modelId="{46708C14-3735-48EB-8686-5C63CDF00B7C}">
      <dgm:prSet/>
      <dgm:spPr/>
      <dgm:t>
        <a:bodyPr/>
        <a:lstStyle/>
        <a:p>
          <a:r>
            <a:rPr lang="en-US"/>
            <a:t>Utilize the algorithm to incorporate eye tracking into an application</a:t>
          </a:r>
        </a:p>
      </dgm:t>
    </dgm:pt>
    <dgm:pt modelId="{B3A70132-C52B-4962-AC17-33E2653F6121}" type="parTrans" cxnId="{417B16E5-EB39-4401-AD13-55ACE3C5F834}">
      <dgm:prSet/>
      <dgm:spPr/>
      <dgm:t>
        <a:bodyPr/>
        <a:lstStyle/>
        <a:p>
          <a:endParaRPr lang="en-US"/>
        </a:p>
      </dgm:t>
    </dgm:pt>
    <dgm:pt modelId="{E50F8A24-008F-43E2-B1D5-B1835C6C515E}" type="sibTrans" cxnId="{417B16E5-EB39-4401-AD13-55ACE3C5F834}">
      <dgm:prSet/>
      <dgm:spPr/>
      <dgm:t>
        <a:bodyPr/>
        <a:lstStyle/>
        <a:p>
          <a:endParaRPr lang="en-US"/>
        </a:p>
      </dgm:t>
    </dgm:pt>
    <dgm:pt modelId="{00B61AE4-C2C7-45F2-BD77-52EB247C5700}" type="pres">
      <dgm:prSet presAssocID="{3BD6F4D2-52A8-4A68-81BC-11009542096C}" presName="linear" presStyleCnt="0">
        <dgm:presLayoutVars>
          <dgm:animLvl val="lvl"/>
          <dgm:resizeHandles val="exact"/>
        </dgm:presLayoutVars>
      </dgm:prSet>
      <dgm:spPr/>
      <dgm:t>
        <a:bodyPr/>
        <a:lstStyle/>
        <a:p>
          <a:endParaRPr lang="en-US"/>
        </a:p>
      </dgm:t>
    </dgm:pt>
    <dgm:pt modelId="{59533C33-5A14-4B6F-9BDF-8EA3344CCB71}" type="pres">
      <dgm:prSet presAssocID="{E8AA3076-C3CE-4E81-85F2-1130D58DE8AD}" presName="parentText" presStyleLbl="node1" presStyleIdx="0" presStyleCnt="4">
        <dgm:presLayoutVars>
          <dgm:chMax val="0"/>
          <dgm:bulletEnabled val="1"/>
        </dgm:presLayoutVars>
      </dgm:prSet>
      <dgm:spPr/>
      <dgm:t>
        <a:bodyPr/>
        <a:lstStyle/>
        <a:p>
          <a:endParaRPr lang="en-US"/>
        </a:p>
      </dgm:t>
    </dgm:pt>
    <dgm:pt modelId="{E65CD459-DC1B-4534-B48F-897ECD5E8264}" type="pres">
      <dgm:prSet presAssocID="{E8AA3076-C3CE-4E81-85F2-1130D58DE8AD}" presName="childText" presStyleLbl="revTx" presStyleIdx="0" presStyleCnt="4">
        <dgm:presLayoutVars>
          <dgm:bulletEnabled val="1"/>
        </dgm:presLayoutVars>
      </dgm:prSet>
      <dgm:spPr/>
      <dgm:t>
        <a:bodyPr/>
        <a:lstStyle/>
        <a:p>
          <a:endParaRPr lang="en-US"/>
        </a:p>
      </dgm:t>
    </dgm:pt>
    <dgm:pt modelId="{40D65950-DDD0-4B2C-A07A-096FA3CA27FE}" type="pres">
      <dgm:prSet presAssocID="{843DAC35-5F02-4D99-82EA-0A1CE856B077}" presName="parentText" presStyleLbl="node1" presStyleIdx="1" presStyleCnt="4">
        <dgm:presLayoutVars>
          <dgm:chMax val="0"/>
          <dgm:bulletEnabled val="1"/>
        </dgm:presLayoutVars>
      </dgm:prSet>
      <dgm:spPr/>
      <dgm:t>
        <a:bodyPr/>
        <a:lstStyle/>
        <a:p>
          <a:endParaRPr lang="en-US"/>
        </a:p>
      </dgm:t>
    </dgm:pt>
    <dgm:pt modelId="{D0F8D422-963E-4522-B772-93535701C7A1}" type="pres">
      <dgm:prSet presAssocID="{843DAC35-5F02-4D99-82EA-0A1CE856B077}" presName="childText" presStyleLbl="revTx" presStyleIdx="1" presStyleCnt="4">
        <dgm:presLayoutVars>
          <dgm:bulletEnabled val="1"/>
        </dgm:presLayoutVars>
      </dgm:prSet>
      <dgm:spPr/>
      <dgm:t>
        <a:bodyPr/>
        <a:lstStyle/>
        <a:p>
          <a:endParaRPr lang="en-US"/>
        </a:p>
      </dgm:t>
    </dgm:pt>
    <dgm:pt modelId="{D7295B4B-843A-464F-AC83-DDDFC170F363}" type="pres">
      <dgm:prSet presAssocID="{FA9A2AC3-A51A-4694-B718-95EBF58C387C}" presName="parentText" presStyleLbl="node1" presStyleIdx="2" presStyleCnt="4">
        <dgm:presLayoutVars>
          <dgm:chMax val="0"/>
          <dgm:bulletEnabled val="1"/>
        </dgm:presLayoutVars>
      </dgm:prSet>
      <dgm:spPr/>
      <dgm:t>
        <a:bodyPr/>
        <a:lstStyle/>
        <a:p>
          <a:endParaRPr lang="en-US"/>
        </a:p>
      </dgm:t>
    </dgm:pt>
    <dgm:pt modelId="{219F2EC5-D79B-4495-816A-214F3ECE0D6C}" type="pres">
      <dgm:prSet presAssocID="{FA9A2AC3-A51A-4694-B718-95EBF58C387C}" presName="childText" presStyleLbl="revTx" presStyleIdx="2" presStyleCnt="4">
        <dgm:presLayoutVars>
          <dgm:bulletEnabled val="1"/>
        </dgm:presLayoutVars>
      </dgm:prSet>
      <dgm:spPr/>
      <dgm:t>
        <a:bodyPr/>
        <a:lstStyle/>
        <a:p>
          <a:endParaRPr lang="en-US"/>
        </a:p>
      </dgm:t>
    </dgm:pt>
    <dgm:pt modelId="{9135E642-FA7D-44EA-8E56-B58867F89785}" type="pres">
      <dgm:prSet presAssocID="{7B934774-CA6B-475F-BFDC-676633FC02FF}" presName="parentText" presStyleLbl="node1" presStyleIdx="3" presStyleCnt="4">
        <dgm:presLayoutVars>
          <dgm:chMax val="0"/>
          <dgm:bulletEnabled val="1"/>
        </dgm:presLayoutVars>
      </dgm:prSet>
      <dgm:spPr/>
      <dgm:t>
        <a:bodyPr/>
        <a:lstStyle/>
        <a:p>
          <a:endParaRPr lang="en-US"/>
        </a:p>
      </dgm:t>
    </dgm:pt>
    <dgm:pt modelId="{E80F5F70-BCC3-484B-A9DB-0F087DFB3A2A}" type="pres">
      <dgm:prSet presAssocID="{7B934774-CA6B-475F-BFDC-676633FC02FF}" presName="childText" presStyleLbl="revTx" presStyleIdx="3" presStyleCnt="4">
        <dgm:presLayoutVars>
          <dgm:bulletEnabled val="1"/>
        </dgm:presLayoutVars>
      </dgm:prSet>
      <dgm:spPr/>
      <dgm:t>
        <a:bodyPr/>
        <a:lstStyle/>
        <a:p>
          <a:endParaRPr lang="en-US"/>
        </a:p>
      </dgm:t>
    </dgm:pt>
  </dgm:ptLst>
  <dgm:cxnLst>
    <dgm:cxn modelId="{23ED270D-801A-40A1-878F-51FCE53CB724}" type="presOf" srcId="{92B3AD79-4087-4421-AA96-225801E86617}" destId="{E65CD459-DC1B-4534-B48F-897ECD5E8264}" srcOrd="0" destOrd="0" presId="urn:microsoft.com/office/officeart/2005/8/layout/vList2"/>
    <dgm:cxn modelId="{E134D7B3-672F-4506-A110-4CDE7F256340}" type="presOf" srcId="{B845B941-1737-41A3-9732-E179EFCA5ADC}" destId="{219F2EC5-D79B-4495-816A-214F3ECE0D6C}" srcOrd="0" destOrd="0" presId="urn:microsoft.com/office/officeart/2005/8/layout/vList2"/>
    <dgm:cxn modelId="{23C86E8A-F72D-474C-9345-C093B9E789B9}" srcId="{843DAC35-5F02-4D99-82EA-0A1CE856B077}" destId="{07E09155-1D7E-4B88-AE31-5D6145FE6835}" srcOrd="0" destOrd="0" parTransId="{17DFC26E-7E41-4DF1-9772-9CA31AC2292E}" sibTransId="{D0AF768F-F24A-4231-B4F5-519C9A03A187}"/>
    <dgm:cxn modelId="{807DA3AA-0E68-43B4-9A97-4682C6FB79FC}" type="presOf" srcId="{843DAC35-5F02-4D99-82EA-0A1CE856B077}" destId="{40D65950-DDD0-4B2C-A07A-096FA3CA27FE}" srcOrd="0" destOrd="0" presId="urn:microsoft.com/office/officeart/2005/8/layout/vList2"/>
    <dgm:cxn modelId="{0E39CE87-3D12-4D27-B8C6-3E59FC5DF37F}" type="presOf" srcId="{3BD6F4D2-52A8-4A68-81BC-11009542096C}" destId="{00B61AE4-C2C7-45F2-BD77-52EB247C5700}" srcOrd="0" destOrd="0" presId="urn:microsoft.com/office/officeart/2005/8/layout/vList2"/>
    <dgm:cxn modelId="{43310DA7-6595-439D-B7E8-5B96C0D6FA1C}" srcId="{E8AA3076-C3CE-4E81-85F2-1130D58DE8AD}" destId="{92B3AD79-4087-4421-AA96-225801E86617}" srcOrd="0" destOrd="0" parTransId="{BD3EE489-E24B-4F62-9DD6-E6821DD9D755}" sibTransId="{4995BF8F-EF26-443A-85C2-BEE371EB226B}"/>
    <dgm:cxn modelId="{1426F2FA-A9A5-4864-B53B-A13E2A124D9B}" type="presOf" srcId="{7B934774-CA6B-475F-BFDC-676633FC02FF}" destId="{9135E642-FA7D-44EA-8E56-B58867F89785}" srcOrd="0" destOrd="0" presId="urn:microsoft.com/office/officeart/2005/8/layout/vList2"/>
    <dgm:cxn modelId="{A9414602-8631-465A-BD38-F05E3FA35398}" srcId="{FA9A2AC3-A51A-4694-B718-95EBF58C387C}" destId="{B845B941-1737-41A3-9732-E179EFCA5ADC}" srcOrd="0" destOrd="0" parTransId="{A5761AA7-0EAA-4CC4-B112-9B4CCFDB29A5}" sibTransId="{DDC5E264-C8A0-44D9-AC11-3BA7425A28F0}"/>
    <dgm:cxn modelId="{F83547AD-9D1B-4D5F-BBB9-CA50702E49F8}" srcId="{3BD6F4D2-52A8-4A68-81BC-11009542096C}" destId="{843DAC35-5F02-4D99-82EA-0A1CE856B077}" srcOrd="1" destOrd="0" parTransId="{7931C316-ED87-404E-AC49-1CB6D47198D4}" sibTransId="{069E928B-2250-4743-A275-854FB644C62E}"/>
    <dgm:cxn modelId="{CE0C5B82-2464-4DCA-A34A-3A67D774275F}" srcId="{3BD6F4D2-52A8-4A68-81BC-11009542096C}" destId="{E8AA3076-C3CE-4E81-85F2-1130D58DE8AD}" srcOrd="0" destOrd="0" parTransId="{6A86A0C4-908D-4CDC-94F8-6E31B74AA5E9}" sibTransId="{EFA275CE-2467-4E15-BFAA-15F45457BD7C}"/>
    <dgm:cxn modelId="{D7952DFB-4762-4E6C-AC33-53CB26AE80CA}" type="presOf" srcId="{E8AA3076-C3CE-4E81-85F2-1130D58DE8AD}" destId="{59533C33-5A14-4B6F-9BDF-8EA3344CCB71}" srcOrd="0" destOrd="0" presId="urn:microsoft.com/office/officeart/2005/8/layout/vList2"/>
    <dgm:cxn modelId="{AAAB97BC-A09C-4B5A-8622-ECDB45ECF707}" type="presOf" srcId="{FA9A2AC3-A51A-4694-B718-95EBF58C387C}" destId="{D7295B4B-843A-464F-AC83-DDDFC170F363}" srcOrd="0" destOrd="0" presId="urn:microsoft.com/office/officeart/2005/8/layout/vList2"/>
    <dgm:cxn modelId="{18060980-21EB-4C9E-A7AE-078CC307E9B8}" srcId="{3BD6F4D2-52A8-4A68-81BC-11009542096C}" destId="{FA9A2AC3-A51A-4694-B718-95EBF58C387C}" srcOrd="2" destOrd="0" parTransId="{B074D2CF-E185-42C1-83A1-9E2DD11C3D9E}" sibTransId="{B5572493-15AB-4E24-8849-5021A499DFDC}"/>
    <dgm:cxn modelId="{8DA798E9-5502-498B-8F6D-5E157B0094EE}" type="presOf" srcId="{07E09155-1D7E-4B88-AE31-5D6145FE6835}" destId="{D0F8D422-963E-4522-B772-93535701C7A1}" srcOrd="0" destOrd="0" presId="urn:microsoft.com/office/officeart/2005/8/layout/vList2"/>
    <dgm:cxn modelId="{417B16E5-EB39-4401-AD13-55ACE3C5F834}" srcId="{7B934774-CA6B-475F-BFDC-676633FC02FF}" destId="{46708C14-3735-48EB-8686-5C63CDF00B7C}" srcOrd="0" destOrd="0" parTransId="{B3A70132-C52B-4962-AC17-33E2653F6121}" sibTransId="{E50F8A24-008F-43E2-B1D5-B1835C6C515E}"/>
    <dgm:cxn modelId="{EEF2411F-8641-4FC4-B4B6-13B9EC99301F}" srcId="{3BD6F4D2-52A8-4A68-81BC-11009542096C}" destId="{7B934774-CA6B-475F-BFDC-676633FC02FF}" srcOrd="3" destOrd="0" parTransId="{42DED3C5-9995-477F-A331-D54730372222}" sibTransId="{F2E20351-1075-4DB6-9CA2-CEEA053AFFD1}"/>
    <dgm:cxn modelId="{A18EDE57-0809-45E8-91D9-E09151A7229C}" type="presOf" srcId="{46708C14-3735-48EB-8686-5C63CDF00B7C}" destId="{E80F5F70-BCC3-484B-A9DB-0F087DFB3A2A}" srcOrd="0" destOrd="0" presId="urn:microsoft.com/office/officeart/2005/8/layout/vList2"/>
    <dgm:cxn modelId="{C38DCD53-5720-48D5-A88C-B68419837ED5}" type="presParOf" srcId="{00B61AE4-C2C7-45F2-BD77-52EB247C5700}" destId="{59533C33-5A14-4B6F-9BDF-8EA3344CCB71}" srcOrd="0" destOrd="0" presId="urn:microsoft.com/office/officeart/2005/8/layout/vList2"/>
    <dgm:cxn modelId="{0257CF68-A8AF-4418-8EDE-7888683494C0}" type="presParOf" srcId="{00B61AE4-C2C7-45F2-BD77-52EB247C5700}" destId="{E65CD459-DC1B-4534-B48F-897ECD5E8264}" srcOrd="1" destOrd="0" presId="urn:microsoft.com/office/officeart/2005/8/layout/vList2"/>
    <dgm:cxn modelId="{42329E1F-8E7F-4536-9D93-B8EEFE52984E}" type="presParOf" srcId="{00B61AE4-C2C7-45F2-BD77-52EB247C5700}" destId="{40D65950-DDD0-4B2C-A07A-096FA3CA27FE}" srcOrd="2" destOrd="0" presId="urn:microsoft.com/office/officeart/2005/8/layout/vList2"/>
    <dgm:cxn modelId="{6FD1F28F-BF4D-4AEC-B294-4A7470878F16}" type="presParOf" srcId="{00B61AE4-C2C7-45F2-BD77-52EB247C5700}" destId="{D0F8D422-963E-4522-B772-93535701C7A1}" srcOrd="3" destOrd="0" presId="urn:microsoft.com/office/officeart/2005/8/layout/vList2"/>
    <dgm:cxn modelId="{E5B49577-DC86-4A1A-A05A-050BF17CC655}" type="presParOf" srcId="{00B61AE4-C2C7-45F2-BD77-52EB247C5700}" destId="{D7295B4B-843A-464F-AC83-DDDFC170F363}" srcOrd="4" destOrd="0" presId="urn:microsoft.com/office/officeart/2005/8/layout/vList2"/>
    <dgm:cxn modelId="{D6936363-F086-41BD-A8A0-45828B936631}" type="presParOf" srcId="{00B61AE4-C2C7-45F2-BD77-52EB247C5700}" destId="{219F2EC5-D79B-4495-816A-214F3ECE0D6C}" srcOrd="5" destOrd="0" presId="urn:microsoft.com/office/officeart/2005/8/layout/vList2"/>
    <dgm:cxn modelId="{FA5DA0BE-40A2-4C82-906C-56E8AF90E213}" type="presParOf" srcId="{00B61AE4-C2C7-45F2-BD77-52EB247C5700}" destId="{9135E642-FA7D-44EA-8E56-B58867F89785}" srcOrd="6" destOrd="0" presId="urn:microsoft.com/office/officeart/2005/8/layout/vList2"/>
    <dgm:cxn modelId="{BBFBDF20-D38B-4BA2-AABA-35B4F586819C}" type="presParOf" srcId="{00B61AE4-C2C7-45F2-BD77-52EB247C5700}" destId="{E80F5F70-BCC3-484B-A9DB-0F087DFB3A2A}"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F2294-4500-4A1F-B710-3F4A2E4B946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8921AF-9ECA-4584-A3C2-22C6F7EAC441}">
      <dgm:prSet/>
      <dgm:spPr/>
      <dgm:t>
        <a:bodyPr/>
        <a:lstStyle/>
        <a:p>
          <a:r>
            <a:rPr lang="en-US"/>
            <a:t>Model will take the 16 sensor values to predict the eyes current position</a:t>
          </a:r>
        </a:p>
      </dgm:t>
    </dgm:pt>
    <dgm:pt modelId="{CEB3748C-58F9-437E-9034-3C48914B0475}" type="parTrans" cxnId="{A8088625-09BA-4F44-9D8F-9BB55B2920A4}">
      <dgm:prSet/>
      <dgm:spPr/>
      <dgm:t>
        <a:bodyPr/>
        <a:lstStyle/>
        <a:p>
          <a:endParaRPr lang="en-US"/>
        </a:p>
      </dgm:t>
    </dgm:pt>
    <dgm:pt modelId="{6B033FA5-A1C4-48B6-AC48-7652E6A10CA7}" type="sibTrans" cxnId="{A8088625-09BA-4F44-9D8F-9BB55B2920A4}">
      <dgm:prSet/>
      <dgm:spPr/>
      <dgm:t>
        <a:bodyPr/>
        <a:lstStyle/>
        <a:p>
          <a:endParaRPr lang="en-US"/>
        </a:p>
      </dgm:t>
    </dgm:pt>
    <dgm:pt modelId="{B260EBAA-4795-4B40-AF1C-736B2F9524F6}">
      <dgm:prSet/>
      <dgm:spPr/>
      <dgm:t>
        <a:bodyPr/>
        <a:lstStyle/>
        <a:p>
          <a:r>
            <a:rPr lang="en-US"/>
            <a:t>The model will be trained using sampled data with the known eye positions</a:t>
          </a:r>
        </a:p>
      </dgm:t>
    </dgm:pt>
    <dgm:pt modelId="{9E5C4386-8AAA-4453-A30B-3884FE6DCA5E}" type="parTrans" cxnId="{B1D26566-1E02-435D-AB41-EA84664F00BB}">
      <dgm:prSet/>
      <dgm:spPr/>
      <dgm:t>
        <a:bodyPr/>
        <a:lstStyle/>
        <a:p>
          <a:endParaRPr lang="en-US"/>
        </a:p>
      </dgm:t>
    </dgm:pt>
    <dgm:pt modelId="{090C7522-8C3F-4CEC-854D-5D16FC931C18}" type="sibTrans" cxnId="{B1D26566-1E02-435D-AB41-EA84664F00BB}">
      <dgm:prSet/>
      <dgm:spPr/>
      <dgm:t>
        <a:bodyPr/>
        <a:lstStyle/>
        <a:p>
          <a:endParaRPr lang="en-US"/>
        </a:p>
      </dgm:t>
    </dgm:pt>
    <dgm:pt modelId="{920C36B7-BA63-443A-83D2-2FBB2CA58812}">
      <dgm:prSet/>
      <dgm:spPr/>
      <dgm:t>
        <a:bodyPr/>
        <a:lstStyle/>
        <a:p>
          <a:r>
            <a:rPr lang="en-US"/>
            <a:t>Preliminary testing will be done in in Python using the Keras API, which is specifically designed to create easy-to-use deep learning models</a:t>
          </a:r>
        </a:p>
      </dgm:t>
    </dgm:pt>
    <dgm:pt modelId="{DF15BEBD-662C-43E1-908C-804012E79428}" type="parTrans" cxnId="{EDA2EE7E-2C2F-4026-9499-D2461E65A7C3}">
      <dgm:prSet/>
      <dgm:spPr/>
      <dgm:t>
        <a:bodyPr/>
        <a:lstStyle/>
        <a:p>
          <a:endParaRPr lang="en-US"/>
        </a:p>
      </dgm:t>
    </dgm:pt>
    <dgm:pt modelId="{863C86C9-DD00-4608-9DCC-8A8A15AAF2F5}" type="sibTrans" cxnId="{EDA2EE7E-2C2F-4026-9499-D2461E65A7C3}">
      <dgm:prSet/>
      <dgm:spPr/>
      <dgm:t>
        <a:bodyPr/>
        <a:lstStyle/>
        <a:p>
          <a:endParaRPr lang="en-US"/>
        </a:p>
      </dgm:t>
    </dgm:pt>
    <dgm:pt modelId="{8434956F-FF5A-4D59-AB49-51EB86CECDD6}" type="pres">
      <dgm:prSet presAssocID="{952F2294-4500-4A1F-B710-3F4A2E4B946E}" presName="root" presStyleCnt="0">
        <dgm:presLayoutVars>
          <dgm:dir/>
          <dgm:resizeHandles val="exact"/>
        </dgm:presLayoutVars>
      </dgm:prSet>
      <dgm:spPr/>
      <dgm:t>
        <a:bodyPr/>
        <a:lstStyle/>
        <a:p>
          <a:endParaRPr lang="en-US"/>
        </a:p>
      </dgm:t>
    </dgm:pt>
    <dgm:pt modelId="{E5BE6C8F-568D-4D98-82DD-97918ECEAC82}" type="pres">
      <dgm:prSet presAssocID="{AF8921AF-9ECA-4584-A3C2-22C6F7EAC441}" presName="compNode" presStyleCnt="0"/>
      <dgm:spPr/>
    </dgm:pt>
    <dgm:pt modelId="{F5845D46-FDEE-4318-906C-EC5147B36CF3}" type="pres">
      <dgm:prSet presAssocID="{AF8921AF-9ECA-4584-A3C2-22C6F7EAC441}" presName="bgRect" presStyleLbl="bgShp" presStyleIdx="0" presStyleCnt="3"/>
      <dgm:spPr/>
    </dgm:pt>
    <dgm:pt modelId="{E912734C-1CC0-4F64-BC31-0070E7C0F4C6}" type="pres">
      <dgm:prSet presAssocID="{AF8921AF-9ECA-4584-A3C2-22C6F7EAC44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Eye"/>
        </a:ext>
      </dgm:extLst>
    </dgm:pt>
    <dgm:pt modelId="{063CEFAE-0ACE-4FA5-91C9-D27E19B46D93}" type="pres">
      <dgm:prSet presAssocID="{AF8921AF-9ECA-4584-A3C2-22C6F7EAC441}" presName="spaceRect" presStyleCnt="0"/>
      <dgm:spPr/>
    </dgm:pt>
    <dgm:pt modelId="{41C423E7-540D-450C-9B17-C6A3F493C1C7}" type="pres">
      <dgm:prSet presAssocID="{AF8921AF-9ECA-4584-A3C2-22C6F7EAC441}" presName="parTx" presStyleLbl="revTx" presStyleIdx="0" presStyleCnt="3">
        <dgm:presLayoutVars>
          <dgm:chMax val="0"/>
          <dgm:chPref val="0"/>
        </dgm:presLayoutVars>
      </dgm:prSet>
      <dgm:spPr/>
      <dgm:t>
        <a:bodyPr/>
        <a:lstStyle/>
        <a:p>
          <a:endParaRPr lang="en-US"/>
        </a:p>
      </dgm:t>
    </dgm:pt>
    <dgm:pt modelId="{472FE4D2-CC66-413E-81ED-36C65841136F}" type="pres">
      <dgm:prSet presAssocID="{6B033FA5-A1C4-48B6-AC48-7652E6A10CA7}" presName="sibTrans" presStyleCnt="0"/>
      <dgm:spPr/>
    </dgm:pt>
    <dgm:pt modelId="{72889AF4-4183-41A7-91F8-E003A6927D8C}" type="pres">
      <dgm:prSet presAssocID="{B260EBAA-4795-4B40-AF1C-736B2F9524F6}" presName="compNode" presStyleCnt="0"/>
      <dgm:spPr/>
    </dgm:pt>
    <dgm:pt modelId="{5D9E5D9F-F74A-4691-BC0D-4514B06A1D01}" type="pres">
      <dgm:prSet presAssocID="{B260EBAA-4795-4B40-AF1C-736B2F9524F6}" presName="bgRect" presStyleLbl="bgShp" presStyleIdx="1" presStyleCnt="3"/>
      <dgm:spPr/>
    </dgm:pt>
    <dgm:pt modelId="{CBBE5600-BD69-42FF-A9A9-1A77E6A9BCA5}" type="pres">
      <dgm:prSet presAssocID="{B260EBAA-4795-4B40-AF1C-736B2F9524F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Eyes"/>
        </a:ext>
      </dgm:extLst>
    </dgm:pt>
    <dgm:pt modelId="{A89526EF-4182-4872-B0EC-B516EB59BCBD}" type="pres">
      <dgm:prSet presAssocID="{B260EBAA-4795-4B40-AF1C-736B2F9524F6}" presName="spaceRect" presStyleCnt="0"/>
      <dgm:spPr/>
    </dgm:pt>
    <dgm:pt modelId="{A53FADE9-0E94-46E1-8BF2-02336E05965B}" type="pres">
      <dgm:prSet presAssocID="{B260EBAA-4795-4B40-AF1C-736B2F9524F6}" presName="parTx" presStyleLbl="revTx" presStyleIdx="1" presStyleCnt="3">
        <dgm:presLayoutVars>
          <dgm:chMax val="0"/>
          <dgm:chPref val="0"/>
        </dgm:presLayoutVars>
      </dgm:prSet>
      <dgm:spPr/>
      <dgm:t>
        <a:bodyPr/>
        <a:lstStyle/>
        <a:p>
          <a:endParaRPr lang="en-US"/>
        </a:p>
      </dgm:t>
    </dgm:pt>
    <dgm:pt modelId="{F84592D1-A091-4FC3-88FF-1A3906D0CB5E}" type="pres">
      <dgm:prSet presAssocID="{090C7522-8C3F-4CEC-854D-5D16FC931C18}" presName="sibTrans" presStyleCnt="0"/>
      <dgm:spPr/>
    </dgm:pt>
    <dgm:pt modelId="{441592D8-3268-42F5-9A52-1EEC9BE0E92F}" type="pres">
      <dgm:prSet presAssocID="{920C36B7-BA63-443A-83D2-2FBB2CA58812}" presName="compNode" presStyleCnt="0"/>
      <dgm:spPr/>
    </dgm:pt>
    <dgm:pt modelId="{8E50EB80-816B-4627-B29B-BC0F1A7C5A4D}" type="pres">
      <dgm:prSet presAssocID="{920C36B7-BA63-443A-83D2-2FBB2CA58812}" presName="bgRect" presStyleLbl="bgShp" presStyleIdx="2" presStyleCnt="3"/>
      <dgm:spPr/>
    </dgm:pt>
    <dgm:pt modelId="{B9160D58-4233-4F67-BC01-93F3C47B4689}" type="pres">
      <dgm:prSet presAssocID="{920C36B7-BA63-443A-83D2-2FBB2CA58812}"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Database"/>
        </a:ext>
      </dgm:extLst>
    </dgm:pt>
    <dgm:pt modelId="{19247A40-70C4-49B9-BB77-62A022DD16D3}" type="pres">
      <dgm:prSet presAssocID="{920C36B7-BA63-443A-83D2-2FBB2CA58812}" presName="spaceRect" presStyleCnt="0"/>
      <dgm:spPr/>
    </dgm:pt>
    <dgm:pt modelId="{0B7B782B-E9E2-458A-A922-EFB167695516}" type="pres">
      <dgm:prSet presAssocID="{920C36B7-BA63-443A-83D2-2FBB2CA58812}" presName="parTx" presStyleLbl="revTx" presStyleIdx="2" presStyleCnt="3">
        <dgm:presLayoutVars>
          <dgm:chMax val="0"/>
          <dgm:chPref val="0"/>
        </dgm:presLayoutVars>
      </dgm:prSet>
      <dgm:spPr/>
      <dgm:t>
        <a:bodyPr/>
        <a:lstStyle/>
        <a:p>
          <a:endParaRPr lang="en-US"/>
        </a:p>
      </dgm:t>
    </dgm:pt>
  </dgm:ptLst>
  <dgm:cxnLst>
    <dgm:cxn modelId="{A8088625-09BA-4F44-9D8F-9BB55B2920A4}" srcId="{952F2294-4500-4A1F-B710-3F4A2E4B946E}" destId="{AF8921AF-9ECA-4584-A3C2-22C6F7EAC441}" srcOrd="0" destOrd="0" parTransId="{CEB3748C-58F9-437E-9034-3C48914B0475}" sibTransId="{6B033FA5-A1C4-48B6-AC48-7652E6A10CA7}"/>
    <dgm:cxn modelId="{24BE76A1-8F0C-45E6-9FD0-24270ECAE873}" type="presOf" srcId="{B260EBAA-4795-4B40-AF1C-736B2F9524F6}" destId="{A53FADE9-0E94-46E1-8BF2-02336E05965B}" srcOrd="0" destOrd="0" presId="urn:microsoft.com/office/officeart/2018/2/layout/IconVerticalSolidList"/>
    <dgm:cxn modelId="{B1D26566-1E02-435D-AB41-EA84664F00BB}" srcId="{952F2294-4500-4A1F-B710-3F4A2E4B946E}" destId="{B260EBAA-4795-4B40-AF1C-736B2F9524F6}" srcOrd="1" destOrd="0" parTransId="{9E5C4386-8AAA-4453-A30B-3884FE6DCA5E}" sibTransId="{090C7522-8C3F-4CEC-854D-5D16FC931C18}"/>
    <dgm:cxn modelId="{4F412723-1B71-4686-A2EB-A364470C924A}" type="presOf" srcId="{AF8921AF-9ECA-4584-A3C2-22C6F7EAC441}" destId="{41C423E7-540D-450C-9B17-C6A3F493C1C7}" srcOrd="0" destOrd="0" presId="urn:microsoft.com/office/officeart/2018/2/layout/IconVerticalSolidList"/>
    <dgm:cxn modelId="{04DA1931-1988-436E-AF85-B3B26743B42B}" type="presOf" srcId="{920C36B7-BA63-443A-83D2-2FBB2CA58812}" destId="{0B7B782B-E9E2-458A-A922-EFB167695516}" srcOrd="0" destOrd="0" presId="urn:microsoft.com/office/officeart/2018/2/layout/IconVerticalSolidList"/>
    <dgm:cxn modelId="{30FAA72E-41A9-47C6-B799-337970814FF9}" type="presOf" srcId="{952F2294-4500-4A1F-B710-3F4A2E4B946E}" destId="{8434956F-FF5A-4D59-AB49-51EB86CECDD6}" srcOrd="0" destOrd="0" presId="urn:microsoft.com/office/officeart/2018/2/layout/IconVerticalSolidList"/>
    <dgm:cxn modelId="{EDA2EE7E-2C2F-4026-9499-D2461E65A7C3}" srcId="{952F2294-4500-4A1F-B710-3F4A2E4B946E}" destId="{920C36B7-BA63-443A-83D2-2FBB2CA58812}" srcOrd="2" destOrd="0" parTransId="{DF15BEBD-662C-43E1-908C-804012E79428}" sibTransId="{863C86C9-DD00-4608-9DCC-8A8A15AAF2F5}"/>
    <dgm:cxn modelId="{4D33EA13-7F00-422C-8E20-94D1A2D62930}" type="presParOf" srcId="{8434956F-FF5A-4D59-AB49-51EB86CECDD6}" destId="{E5BE6C8F-568D-4D98-82DD-97918ECEAC82}" srcOrd="0" destOrd="0" presId="urn:microsoft.com/office/officeart/2018/2/layout/IconVerticalSolidList"/>
    <dgm:cxn modelId="{2D86611C-F571-415A-9EC4-DD667C7930CF}" type="presParOf" srcId="{E5BE6C8F-568D-4D98-82DD-97918ECEAC82}" destId="{F5845D46-FDEE-4318-906C-EC5147B36CF3}" srcOrd="0" destOrd="0" presId="urn:microsoft.com/office/officeart/2018/2/layout/IconVerticalSolidList"/>
    <dgm:cxn modelId="{44D41D78-398D-4392-B326-B432A63A1E58}" type="presParOf" srcId="{E5BE6C8F-568D-4D98-82DD-97918ECEAC82}" destId="{E912734C-1CC0-4F64-BC31-0070E7C0F4C6}" srcOrd="1" destOrd="0" presId="urn:microsoft.com/office/officeart/2018/2/layout/IconVerticalSolidList"/>
    <dgm:cxn modelId="{9D5FB805-A932-4473-BFF7-CBB18D9D6CD5}" type="presParOf" srcId="{E5BE6C8F-568D-4D98-82DD-97918ECEAC82}" destId="{063CEFAE-0ACE-4FA5-91C9-D27E19B46D93}" srcOrd="2" destOrd="0" presId="urn:microsoft.com/office/officeart/2018/2/layout/IconVerticalSolidList"/>
    <dgm:cxn modelId="{82C63F03-4B82-423E-8F58-42535A084EC5}" type="presParOf" srcId="{E5BE6C8F-568D-4D98-82DD-97918ECEAC82}" destId="{41C423E7-540D-450C-9B17-C6A3F493C1C7}" srcOrd="3" destOrd="0" presId="urn:microsoft.com/office/officeart/2018/2/layout/IconVerticalSolidList"/>
    <dgm:cxn modelId="{FE149DC1-7A7A-458E-921F-54C76132156E}" type="presParOf" srcId="{8434956F-FF5A-4D59-AB49-51EB86CECDD6}" destId="{472FE4D2-CC66-413E-81ED-36C65841136F}" srcOrd="1" destOrd="0" presId="urn:microsoft.com/office/officeart/2018/2/layout/IconVerticalSolidList"/>
    <dgm:cxn modelId="{F00DD793-DD7A-465A-BE43-9925AB23EB7E}" type="presParOf" srcId="{8434956F-FF5A-4D59-AB49-51EB86CECDD6}" destId="{72889AF4-4183-41A7-91F8-E003A6927D8C}" srcOrd="2" destOrd="0" presId="urn:microsoft.com/office/officeart/2018/2/layout/IconVerticalSolidList"/>
    <dgm:cxn modelId="{5B7AB423-0489-4AB1-A754-56F21330CFFD}" type="presParOf" srcId="{72889AF4-4183-41A7-91F8-E003A6927D8C}" destId="{5D9E5D9F-F74A-4691-BC0D-4514B06A1D01}" srcOrd="0" destOrd="0" presId="urn:microsoft.com/office/officeart/2018/2/layout/IconVerticalSolidList"/>
    <dgm:cxn modelId="{76FC7212-F396-4426-9CBA-2EB0E31C95B3}" type="presParOf" srcId="{72889AF4-4183-41A7-91F8-E003A6927D8C}" destId="{CBBE5600-BD69-42FF-A9A9-1A77E6A9BCA5}" srcOrd="1" destOrd="0" presId="urn:microsoft.com/office/officeart/2018/2/layout/IconVerticalSolidList"/>
    <dgm:cxn modelId="{B85CEF9D-DFD5-4137-9E0E-B0FF9B1228DC}" type="presParOf" srcId="{72889AF4-4183-41A7-91F8-E003A6927D8C}" destId="{A89526EF-4182-4872-B0EC-B516EB59BCBD}" srcOrd="2" destOrd="0" presId="urn:microsoft.com/office/officeart/2018/2/layout/IconVerticalSolidList"/>
    <dgm:cxn modelId="{2E5C3C7D-1312-47F8-A0CE-09A579F6E57A}" type="presParOf" srcId="{72889AF4-4183-41A7-91F8-E003A6927D8C}" destId="{A53FADE9-0E94-46E1-8BF2-02336E05965B}" srcOrd="3" destOrd="0" presId="urn:microsoft.com/office/officeart/2018/2/layout/IconVerticalSolidList"/>
    <dgm:cxn modelId="{444EB6B0-C770-4209-9665-A57C7ACF6692}" type="presParOf" srcId="{8434956F-FF5A-4D59-AB49-51EB86CECDD6}" destId="{F84592D1-A091-4FC3-88FF-1A3906D0CB5E}" srcOrd="3" destOrd="0" presId="urn:microsoft.com/office/officeart/2018/2/layout/IconVerticalSolidList"/>
    <dgm:cxn modelId="{419D0E89-211C-4F78-9E12-EF297FF682DA}" type="presParOf" srcId="{8434956F-FF5A-4D59-AB49-51EB86CECDD6}" destId="{441592D8-3268-42F5-9A52-1EEC9BE0E92F}" srcOrd="4" destOrd="0" presId="urn:microsoft.com/office/officeart/2018/2/layout/IconVerticalSolidList"/>
    <dgm:cxn modelId="{D130C992-D69D-48AE-BD4F-210549EA82D5}" type="presParOf" srcId="{441592D8-3268-42F5-9A52-1EEC9BE0E92F}" destId="{8E50EB80-816B-4627-B29B-BC0F1A7C5A4D}" srcOrd="0" destOrd="0" presId="urn:microsoft.com/office/officeart/2018/2/layout/IconVerticalSolidList"/>
    <dgm:cxn modelId="{6367E041-7706-433A-AA74-768C8E323A43}" type="presParOf" srcId="{441592D8-3268-42F5-9A52-1EEC9BE0E92F}" destId="{B9160D58-4233-4F67-BC01-93F3C47B4689}" srcOrd="1" destOrd="0" presId="urn:microsoft.com/office/officeart/2018/2/layout/IconVerticalSolidList"/>
    <dgm:cxn modelId="{00D002C1-4276-4E20-9099-1AD096CCF317}" type="presParOf" srcId="{441592D8-3268-42F5-9A52-1EEC9BE0E92F}" destId="{19247A40-70C4-49B9-BB77-62A022DD16D3}" srcOrd="2" destOrd="0" presId="urn:microsoft.com/office/officeart/2018/2/layout/IconVerticalSolidList"/>
    <dgm:cxn modelId="{43FFD9F0-6D32-4F85-A162-67F091229CB7}" type="presParOf" srcId="{441592D8-3268-42F5-9A52-1EEC9BE0E92F}" destId="{0B7B782B-E9E2-458A-A922-EFB16769551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BF2D1-BC3F-4726-9C08-E8D68138B644}">
      <dsp:nvSpPr>
        <dsp:cNvPr id="0" name=""/>
        <dsp:cNvSpPr/>
      </dsp:nvSpPr>
      <dsp:spPr>
        <a:xfrm>
          <a:off x="0" y="2344"/>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AEC98-91D5-466E-8520-2B7036BF5A08}">
      <dsp:nvSpPr>
        <dsp:cNvPr id="0" name=""/>
        <dsp:cNvSpPr/>
      </dsp:nvSpPr>
      <dsp:spPr>
        <a:xfrm>
          <a:off x="359511" y="269750"/>
          <a:ext cx="653657" cy="65365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B14DC0-C3CF-43DF-BB41-C42096BC9740}">
      <dsp:nvSpPr>
        <dsp:cNvPr id="0" name=""/>
        <dsp:cNvSpPr/>
      </dsp:nvSpPr>
      <dsp:spPr>
        <a:xfrm>
          <a:off x="1372680" y="234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lvl="0" algn="l" defTabSz="977900">
            <a:lnSpc>
              <a:spcPct val="100000"/>
            </a:lnSpc>
            <a:spcBef>
              <a:spcPct val="0"/>
            </a:spcBef>
            <a:spcAft>
              <a:spcPct val="35000"/>
            </a:spcAft>
          </a:pPr>
          <a:r>
            <a:rPr lang="en-US" sz="2200" kern="1200"/>
            <a:t>The ability to control machines through sight</a:t>
          </a:r>
        </a:p>
      </dsp:txBody>
      <dsp:txXfrm>
        <a:off x="1372680" y="2344"/>
        <a:ext cx="5424994" cy="1188467"/>
      </dsp:txXfrm>
    </dsp:sp>
    <dsp:sp modelId="{06D9FFB6-DCA5-4F1A-BB55-76C447C3FF2E}">
      <dsp:nvSpPr>
        <dsp:cNvPr id="0" name=""/>
        <dsp:cNvSpPr/>
      </dsp:nvSpPr>
      <dsp:spPr>
        <a:xfrm>
          <a:off x="0" y="1487929"/>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C2191-C8F9-42ED-97EB-CA03689DBBBA}">
      <dsp:nvSpPr>
        <dsp:cNvPr id="0" name=""/>
        <dsp:cNvSpPr/>
      </dsp:nvSpPr>
      <dsp:spPr>
        <a:xfrm>
          <a:off x="359511" y="1755334"/>
          <a:ext cx="653657" cy="6536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6CAFD0-8D42-463F-A360-79FD71FD797D}">
      <dsp:nvSpPr>
        <dsp:cNvPr id="0" name=""/>
        <dsp:cNvSpPr/>
      </dsp:nvSpPr>
      <dsp:spPr>
        <a:xfrm>
          <a:off x="1372680" y="148792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lvl="0" algn="l" defTabSz="977900">
            <a:lnSpc>
              <a:spcPct val="100000"/>
            </a:lnSpc>
            <a:spcBef>
              <a:spcPct val="0"/>
            </a:spcBef>
            <a:spcAft>
              <a:spcPct val="35000"/>
            </a:spcAft>
          </a:pPr>
          <a:r>
            <a:rPr lang="en-US" sz="2200" kern="1200"/>
            <a:t>Be able to use it inside things like helmets or goggles </a:t>
          </a:r>
        </a:p>
      </dsp:txBody>
      <dsp:txXfrm>
        <a:off x="1372680" y="1487929"/>
        <a:ext cx="5424994" cy="1188467"/>
      </dsp:txXfrm>
    </dsp:sp>
    <dsp:sp modelId="{97A865D2-E401-47F6-8EF3-8F7E37CD918C}">
      <dsp:nvSpPr>
        <dsp:cNvPr id="0" name=""/>
        <dsp:cNvSpPr/>
      </dsp:nvSpPr>
      <dsp:spPr>
        <a:xfrm>
          <a:off x="0" y="2973514"/>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FC157-10B6-4613-A40A-AA63FA22B4BB}">
      <dsp:nvSpPr>
        <dsp:cNvPr id="0" name=""/>
        <dsp:cNvSpPr/>
      </dsp:nvSpPr>
      <dsp:spPr>
        <a:xfrm>
          <a:off x="359511" y="3240919"/>
          <a:ext cx="653657" cy="65365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DCDB68-0BF1-4CF8-A5E8-520CD2912888}">
      <dsp:nvSpPr>
        <dsp:cNvPr id="0" name=""/>
        <dsp:cNvSpPr/>
      </dsp:nvSpPr>
      <dsp:spPr>
        <a:xfrm>
          <a:off x="1372680" y="297351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lvl="0" algn="l" defTabSz="977900">
            <a:lnSpc>
              <a:spcPct val="100000"/>
            </a:lnSpc>
            <a:spcBef>
              <a:spcPct val="0"/>
            </a:spcBef>
            <a:spcAft>
              <a:spcPct val="35000"/>
            </a:spcAft>
          </a:pPr>
          <a:r>
            <a:rPr lang="en-US" sz="2200" kern="1200"/>
            <a:t>Through less complex means than camera, like IR</a:t>
          </a:r>
        </a:p>
      </dsp:txBody>
      <dsp:txXfrm>
        <a:off x="1372680" y="2973514"/>
        <a:ext cx="5424994" cy="1188467"/>
      </dsp:txXfrm>
    </dsp:sp>
    <dsp:sp modelId="{5A9EBE8C-5227-4D62-B032-C6EA5FAB8430}">
      <dsp:nvSpPr>
        <dsp:cNvPr id="0" name=""/>
        <dsp:cNvSpPr/>
      </dsp:nvSpPr>
      <dsp:spPr>
        <a:xfrm>
          <a:off x="0" y="4459099"/>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BCB2B1-D533-41C6-97F4-47586BE7E916}">
      <dsp:nvSpPr>
        <dsp:cNvPr id="0" name=""/>
        <dsp:cNvSpPr/>
      </dsp:nvSpPr>
      <dsp:spPr>
        <a:xfrm>
          <a:off x="359511" y="4726504"/>
          <a:ext cx="653657" cy="65365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F13D30-76AA-4252-9769-18A94917E218}">
      <dsp:nvSpPr>
        <dsp:cNvPr id="0" name=""/>
        <dsp:cNvSpPr/>
      </dsp:nvSpPr>
      <dsp:spPr>
        <a:xfrm>
          <a:off x="1372680" y="445909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lvl="0" algn="l" defTabSz="977900">
            <a:lnSpc>
              <a:spcPct val="100000"/>
            </a:lnSpc>
            <a:spcBef>
              <a:spcPct val="0"/>
            </a:spcBef>
            <a:spcAft>
              <a:spcPct val="35000"/>
            </a:spcAft>
          </a:pPr>
          <a:r>
            <a:rPr lang="en-US" sz="2200" kern="1200"/>
            <a:t>Cheaper alternative to eye tracking as opposed to using a camera</a:t>
          </a:r>
        </a:p>
      </dsp:txBody>
      <dsp:txXfrm>
        <a:off x="1372680" y="4459099"/>
        <a:ext cx="5424994" cy="118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33C33-5A14-4B6F-9BDF-8EA3344CCB71}">
      <dsp:nvSpPr>
        <dsp:cNvPr id="0" name=""/>
        <dsp:cNvSpPr/>
      </dsp:nvSpPr>
      <dsp:spPr>
        <a:xfrm>
          <a:off x="0" y="42943"/>
          <a:ext cx="6797675" cy="71954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Create</a:t>
          </a:r>
        </a:p>
      </dsp:txBody>
      <dsp:txXfrm>
        <a:off x="35125" y="78068"/>
        <a:ext cx="6727425" cy="649299"/>
      </dsp:txXfrm>
    </dsp:sp>
    <dsp:sp modelId="{E65CD459-DC1B-4534-B48F-897ECD5E8264}">
      <dsp:nvSpPr>
        <dsp:cNvPr id="0" name=""/>
        <dsp:cNvSpPr/>
      </dsp:nvSpPr>
      <dsp:spPr>
        <a:xfrm>
          <a:off x="0" y="762493"/>
          <a:ext cx="6797675"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Create an array of sensors around each eye</a:t>
          </a:r>
        </a:p>
      </dsp:txBody>
      <dsp:txXfrm>
        <a:off x="0" y="762493"/>
        <a:ext cx="6797675" cy="496800"/>
      </dsp:txXfrm>
    </dsp:sp>
    <dsp:sp modelId="{40D65950-DDD0-4B2C-A07A-096FA3CA27FE}">
      <dsp:nvSpPr>
        <dsp:cNvPr id="0" name=""/>
        <dsp:cNvSpPr/>
      </dsp:nvSpPr>
      <dsp:spPr>
        <a:xfrm>
          <a:off x="0" y="1259293"/>
          <a:ext cx="6797675" cy="719549"/>
        </a:xfrm>
        <a:prstGeom prst="round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Convert</a:t>
          </a:r>
        </a:p>
      </dsp:txBody>
      <dsp:txXfrm>
        <a:off x="35125" y="1294418"/>
        <a:ext cx="6727425" cy="649299"/>
      </dsp:txXfrm>
    </dsp:sp>
    <dsp:sp modelId="{D0F8D422-963E-4522-B772-93535701C7A1}">
      <dsp:nvSpPr>
        <dsp:cNvPr id="0" name=""/>
        <dsp:cNvSpPr/>
      </dsp:nvSpPr>
      <dsp:spPr>
        <a:xfrm>
          <a:off x="0" y="1978843"/>
          <a:ext cx="6797675"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Convert the data to digital signal to be read by a microcontroller</a:t>
          </a:r>
        </a:p>
      </dsp:txBody>
      <dsp:txXfrm>
        <a:off x="0" y="1978843"/>
        <a:ext cx="6797675" cy="729675"/>
      </dsp:txXfrm>
    </dsp:sp>
    <dsp:sp modelId="{D7295B4B-843A-464F-AC83-DDDFC170F363}">
      <dsp:nvSpPr>
        <dsp:cNvPr id="0" name=""/>
        <dsp:cNvSpPr/>
      </dsp:nvSpPr>
      <dsp:spPr>
        <a:xfrm>
          <a:off x="0" y="2708518"/>
          <a:ext cx="6797675" cy="719549"/>
        </a:xfrm>
        <a:prstGeom prst="round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Develop</a:t>
          </a:r>
        </a:p>
      </dsp:txBody>
      <dsp:txXfrm>
        <a:off x="35125" y="2743643"/>
        <a:ext cx="6727425" cy="649299"/>
      </dsp:txXfrm>
    </dsp:sp>
    <dsp:sp modelId="{219F2EC5-D79B-4495-816A-214F3ECE0D6C}">
      <dsp:nvSpPr>
        <dsp:cNvPr id="0" name=""/>
        <dsp:cNvSpPr/>
      </dsp:nvSpPr>
      <dsp:spPr>
        <a:xfrm>
          <a:off x="0" y="3428068"/>
          <a:ext cx="6797675"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Develop an algorithm for the microcomputer to determine the eyes position</a:t>
          </a:r>
        </a:p>
      </dsp:txBody>
      <dsp:txXfrm>
        <a:off x="0" y="3428068"/>
        <a:ext cx="6797675" cy="729675"/>
      </dsp:txXfrm>
    </dsp:sp>
    <dsp:sp modelId="{9135E642-FA7D-44EA-8E56-B58867F89785}">
      <dsp:nvSpPr>
        <dsp:cNvPr id="0" name=""/>
        <dsp:cNvSpPr/>
      </dsp:nvSpPr>
      <dsp:spPr>
        <a:xfrm>
          <a:off x="0" y="4157743"/>
          <a:ext cx="6797675" cy="719549"/>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Use</a:t>
          </a:r>
        </a:p>
      </dsp:txBody>
      <dsp:txXfrm>
        <a:off x="35125" y="4192868"/>
        <a:ext cx="6727425" cy="649299"/>
      </dsp:txXfrm>
    </dsp:sp>
    <dsp:sp modelId="{E80F5F70-BCC3-484B-A9DB-0F087DFB3A2A}">
      <dsp:nvSpPr>
        <dsp:cNvPr id="0" name=""/>
        <dsp:cNvSpPr/>
      </dsp:nvSpPr>
      <dsp:spPr>
        <a:xfrm>
          <a:off x="0" y="4877293"/>
          <a:ext cx="6797675"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Utilize the algorithm to incorporate eye tracking into an application</a:t>
          </a:r>
        </a:p>
      </dsp:txBody>
      <dsp:txXfrm>
        <a:off x="0" y="4877293"/>
        <a:ext cx="6797675" cy="729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45D46-FDEE-4318-906C-EC5147B36CF3}">
      <dsp:nvSpPr>
        <dsp:cNvPr id="0" name=""/>
        <dsp:cNvSpPr/>
      </dsp:nvSpPr>
      <dsp:spPr>
        <a:xfrm>
          <a:off x="0" y="61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2734C-1CC0-4F64-BC31-0070E7C0F4C6}">
      <dsp:nvSpPr>
        <dsp:cNvPr id="0" name=""/>
        <dsp:cNvSpPr/>
      </dsp:nvSpPr>
      <dsp:spPr>
        <a:xfrm>
          <a:off x="436480" y="325271"/>
          <a:ext cx="793601" cy="79360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423E7-540D-450C-9B17-C6A3F493C1C7}">
      <dsp:nvSpPr>
        <dsp:cNvPr id="0" name=""/>
        <dsp:cNvSpPr/>
      </dsp:nvSpPr>
      <dsp:spPr>
        <a:xfrm>
          <a:off x="1666563" y="61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lvl="0" algn="l" defTabSz="889000">
            <a:lnSpc>
              <a:spcPct val="90000"/>
            </a:lnSpc>
            <a:spcBef>
              <a:spcPct val="0"/>
            </a:spcBef>
            <a:spcAft>
              <a:spcPct val="35000"/>
            </a:spcAft>
          </a:pPr>
          <a:r>
            <a:rPr lang="en-US" sz="2000" kern="1200"/>
            <a:t>Model will take the 16 sensor values to predict the eyes current position</a:t>
          </a:r>
        </a:p>
      </dsp:txBody>
      <dsp:txXfrm>
        <a:off x="1666563" y="616"/>
        <a:ext cx="5243823" cy="1442911"/>
      </dsp:txXfrm>
    </dsp:sp>
    <dsp:sp modelId="{5D9E5D9F-F74A-4691-BC0D-4514B06A1D01}">
      <dsp:nvSpPr>
        <dsp:cNvPr id="0" name=""/>
        <dsp:cNvSpPr/>
      </dsp:nvSpPr>
      <dsp:spPr>
        <a:xfrm>
          <a:off x="0" y="180425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E5600-BD69-42FF-A9A9-1A77E6A9BCA5}">
      <dsp:nvSpPr>
        <dsp:cNvPr id="0" name=""/>
        <dsp:cNvSpPr/>
      </dsp:nvSpPr>
      <dsp:spPr>
        <a:xfrm>
          <a:off x="436480" y="2128911"/>
          <a:ext cx="793601" cy="793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3FADE9-0E94-46E1-8BF2-02336E05965B}">
      <dsp:nvSpPr>
        <dsp:cNvPr id="0" name=""/>
        <dsp:cNvSpPr/>
      </dsp:nvSpPr>
      <dsp:spPr>
        <a:xfrm>
          <a:off x="1666563" y="180425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lvl="0" algn="l" defTabSz="889000">
            <a:lnSpc>
              <a:spcPct val="90000"/>
            </a:lnSpc>
            <a:spcBef>
              <a:spcPct val="0"/>
            </a:spcBef>
            <a:spcAft>
              <a:spcPct val="35000"/>
            </a:spcAft>
          </a:pPr>
          <a:r>
            <a:rPr lang="en-US" sz="2000" kern="1200"/>
            <a:t>The model will be trained using sampled data with the known eye positions</a:t>
          </a:r>
        </a:p>
      </dsp:txBody>
      <dsp:txXfrm>
        <a:off x="1666563" y="1804256"/>
        <a:ext cx="5243823" cy="1442911"/>
      </dsp:txXfrm>
    </dsp:sp>
    <dsp:sp modelId="{8E50EB80-816B-4627-B29B-BC0F1A7C5A4D}">
      <dsp:nvSpPr>
        <dsp:cNvPr id="0" name=""/>
        <dsp:cNvSpPr/>
      </dsp:nvSpPr>
      <dsp:spPr>
        <a:xfrm>
          <a:off x="0" y="360789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160D58-4233-4F67-BC01-93F3C47B4689}">
      <dsp:nvSpPr>
        <dsp:cNvPr id="0" name=""/>
        <dsp:cNvSpPr/>
      </dsp:nvSpPr>
      <dsp:spPr>
        <a:xfrm>
          <a:off x="436480" y="3932551"/>
          <a:ext cx="793601" cy="79360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7B782B-E9E2-458A-A922-EFB167695516}">
      <dsp:nvSpPr>
        <dsp:cNvPr id="0" name=""/>
        <dsp:cNvSpPr/>
      </dsp:nvSpPr>
      <dsp:spPr>
        <a:xfrm>
          <a:off x="1666563" y="360789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lvl="0" algn="l" defTabSz="889000">
            <a:lnSpc>
              <a:spcPct val="90000"/>
            </a:lnSpc>
            <a:spcBef>
              <a:spcPct val="0"/>
            </a:spcBef>
            <a:spcAft>
              <a:spcPct val="35000"/>
            </a:spcAft>
          </a:pPr>
          <a:r>
            <a:rPr lang="en-US" sz="2000" kern="1200"/>
            <a:t>Preliminary testing will be done in in Python using the Keras API, which is specifically designed to create easy-to-use deep learning models</a:t>
          </a:r>
        </a:p>
      </dsp:txBody>
      <dsp:txXfrm>
        <a:off x="1666563" y="3607896"/>
        <a:ext cx="5243823" cy="14429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DCD08-50EF-469B-B719-97F27C8CEFB6}" type="datetimeFigureOut">
              <a:rPr lang="en-US"/>
              <a:t>2/13/2020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C83B2-0440-4428-8966-40C52DD62190}" type="slidenum">
              <a:rPr lang="en-US"/>
              <a:t>‹#›</a:t>
            </a:fld>
            <a:endParaRPr lang="en-US"/>
          </a:p>
        </p:txBody>
      </p:sp>
    </p:spTree>
    <p:extLst>
      <p:ext uri="{BB962C8B-B14F-4D97-AF65-F5344CB8AC3E}">
        <p14:creationId xmlns:p14="http://schemas.microsoft.com/office/powerpoint/2010/main" val="18407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Ourselves</a:t>
            </a:r>
          </a:p>
        </p:txBody>
      </p:sp>
      <p:sp>
        <p:nvSpPr>
          <p:cNvPr id="4" name="Slide Number Placeholder 3"/>
          <p:cNvSpPr>
            <a:spLocks noGrp="1"/>
          </p:cNvSpPr>
          <p:nvPr>
            <p:ph type="sldNum" sz="quarter" idx="5"/>
          </p:nvPr>
        </p:nvSpPr>
        <p:spPr/>
        <p:txBody>
          <a:bodyPr/>
          <a:lstStyle/>
          <a:p>
            <a:fld id="{A43C83B2-0440-4428-8966-40C52DD62190}" type="slidenum">
              <a:rPr lang="en-US"/>
              <a:t>1</a:t>
            </a:fld>
            <a:endParaRPr lang="en-US"/>
          </a:p>
        </p:txBody>
      </p:sp>
    </p:spTree>
    <p:extLst>
      <p:ext uri="{BB962C8B-B14F-4D97-AF65-F5344CB8AC3E}">
        <p14:creationId xmlns:p14="http://schemas.microsoft.com/office/powerpoint/2010/main" val="189495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p>
        </p:txBody>
      </p:sp>
      <p:sp>
        <p:nvSpPr>
          <p:cNvPr id="4" name="Slide Number Placeholder 3"/>
          <p:cNvSpPr>
            <a:spLocks noGrp="1"/>
          </p:cNvSpPr>
          <p:nvPr>
            <p:ph type="sldNum" sz="quarter" idx="5"/>
          </p:nvPr>
        </p:nvSpPr>
        <p:spPr/>
        <p:txBody>
          <a:bodyPr/>
          <a:lstStyle/>
          <a:p>
            <a:fld id="{A43C83B2-0440-4428-8966-40C52DD62190}" type="slidenum">
              <a:rPr lang="en-US"/>
              <a:t>11</a:t>
            </a:fld>
            <a:endParaRPr lang="en-US"/>
          </a:p>
        </p:txBody>
      </p:sp>
    </p:spTree>
    <p:extLst>
      <p:ext uri="{BB962C8B-B14F-4D97-AF65-F5344CB8AC3E}">
        <p14:creationId xmlns:p14="http://schemas.microsoft.com/office/powerpoint/2010/main" val="299315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12</a:t>
            </a:fld>
            <a:endParaRPr lang="en-US"/>
          </a:p>
        </p:txBody>
      </p:sp>
    </p:spTree>
    <p:extLst>
      <p:ext uri="{BB962C8B-B14F-4D97-AF65-F5344CB8AC3E}">
        <p14:creationId xmlns:p14="http://schemas.microsoft.com/office/powerpoint/2010/main" val="3999420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14</a:t>
            </a:fld>
            <a:endParaRPr lang="en-US"/>
          </a:p>
        </p:txBody>
      </p:sp>
    </p:spTree>
    <p:extLst>
      <p:ext uri="{BB962C8B-B14F-4D97-AF65-F5344CB8AC3E}">
        <p14:creationId xmlns:p14="http://schemas.microsoft.com/office/powerpoint/2010/main" val="352564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15</a:t>
            </a:fld>
            <a:endParaRPr lang="en-US"/>
          </a:p>
        </p:txBody>
      </p:sp>
    </p:spTree>
    <p:extLst>
      <p:ext uri="{BB962C8B-B14F-4D97-AF65-F5344CB8AC3E}">
        <p14:creationId xmlns:p14="http://schemas.microsoft.com/office/powerpoint/2010/main" val="3541992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19</a:t>
            </a:fld>
            <a:endParaRPr lang="en-US"/>
          </a:p>
        </p:txBody>
      </p:sp>
    </p:spTree>
    <p:extLst>
      <p:ext uri="{BB962C8B-B14F-4D97-AF65-F5344CB8AC3E}">
        <p14:creationId xmlns:p14="http://schemas.microsoft.com/office/powerpoint/2010/main" val="2354442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20</a:t>
            </a:fld>
            <a:endParaRPr lang="en-US"/>
          </a:p>
        </p:txBody>
      </p:sp>
    </p:spTree>
    <p:extLst>
      <p:ext uri="{BB962C8B-B14F-4D97-AF65-F5344CB8AC3E}">
        <p14:creationId xmlns:p14="http://schemas.microsoft.com/office/powerpoint/2010/main" val="586346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21</a:t>
            </a:fld>
            <a:endParaRPr lang="en-US"/>
          </a:p>
        </p:txBody>
      </p:sp>
    </p:spTree>
    <p:extLst>
      <p:ext uri="{BB962C8B-B14F-4D97-AF65-F5344CB8AC3E}">
        <p14:creationId xmlns:p14="http://schemas.microsoft.com/office/powerpoint/2010/main" val="4114788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22</a:t>
            </a:fld>
            <a:endParaRPr lang="en-US"/>
          </a:p>
        </p:txBody>
      </p:sp>
    </p:spTree>
    <p:extLst>
      <p:ext uri="{BB962C8B-B14F-4D97-AF65-F5344CB8AC3E}">
        <p14:creationId xmlns:p14="http://schemas.microsoft.com/office/powerpoint/2010/main" val="139314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23</a:t>
            </a:fld>
            <a:endParaRPr lang="en-US"/>
          </a:p>
        </p:txBody>
      </p:sp>
    </p:spTree>
    <p:extLst>
      <p:ext uri="{BB962C8B-B14F-4D97-AF65-F5344CB8AC3E}">
        <p14:creationId xmlns:p14="http://schemas.microsoft.com/office/powerpoint/2010/main" val="418557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24</a:t>
            </a:fld>
            <a:endParaRPr lang="en-US"/>
          </a:p>
        </p:txBody>
      </p:sp>
    </p:spTree>
    <p:extLst>
      <p:ext uri="{BB962C8B-B14F-4D97-AF65-F5344CB8AC3E}">
        <p14:creationId xmlns:p14="http://schemas.microsoft.com/office/powerpoint/2010/main" val="320779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2</a:t>
            </a:fld>
            <a:endParaRPr lang="en-US"/>
          </a:p>
        </p:txBody>
      </p:sp>
    </p:spTree>
    <p:extLst>
      <p:ext uri="{BB962C8B-B14F-4D97-AF65-F5344CB8AC3E}">
        <p14:creationId xmlns:p14="http://schemas.microsoft.com/office/powerpoint/2010/main" val="4088240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25</a:t>
            </a:fld>
            <a:endParaRPr lang="en-US"/>
          </a:p>
        </p:txBody>
      </p:sp>
    </p:spTree>
    <p:extLst>
      <p:ext uri="{BB962C8B-B14F-4D97-AF65-F5344CB8AC3E}">
        <p14:creationId xmlns:p14="http://schemas.microsoft.com/office/powerpoint/2010/main" val="17173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27</a:t>
            </a:fld>
            <a:endParaRPr lang="en-US"/>
          </a:p>
        </p:txBody>
      </p:sp>
    </p:spTree>
    <p:extLst>
      <p:ext uri="{BB962C8B-B14F-4D97-AF65-F5344CB8AC3E}">
        <p14:creationId xmlns:p14="http://schemas.microsoft.com/office/powerpoint/2010/main" val="3675342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30</a:t>
            </a:fld>
            <a:endParaRPr lang="en-US"/>
          </a:p>
        </p:txBody>
      </p:sp>
    </p:spTree>
    <p:extLst>
      <p:ext uri="{BB962C8B-B14F-4D97-AF65-F5344CB8AC3E}">
        <p14:creationId xmlns:p14="http://schemas.microsoft.com/office/powerpoint/2010/main" val="2132337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31</a:t>
            </a:fld>
            <a:endParaRPr lang="en-US"/>
          </a:p>
        </p:txBody>
      </p:sp>
    </p:spTree>
    <p:extLst>
      <p:ext uri="{BB962C8B-B14F-4D97-AF65-F5344CB8AC3E}">
        <p14:creationId xmlns:p14="http://schemas.microsoft.com/office/powerpoint/2010/main" val="4036000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32</a:t>
            </a:fld>
            <a:endParaRPr lang="en-US"/>
          </a:p>
        </p:txBody>
      </p:sp>
    </p:spTree>
    <p:extLst>
      <p:ext uri="{BB962C8B-B14F-4D97-AF65-F5344CB8AC3E}">
        <p14:creationId xmlns:p14="http://schemas.microsoft.com/office/powerpoint/2010/main" val="2645853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36</a:t>
            </a:fld>
            <a:endParaRPr lang="en-US"/>
          </a:p>
        </p:txBody>
      </p:sp>
    </p:spTree>
    <p:extLst>
      <p:ext uri="{BB962C8B-B14F-4D97-AF65-F5344CB8AC3E}">
        <p14:creationId xmlns:p14="http://schemas.microsoft.com/office/powerpoint/2010/main" val="2509063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37</a:t>
            </a:fld>
            <a:endParaRPr lang="en-US"/>
          </a:p>
        </p:txBody>
      </p:sp>
    </p:spTree>
    <p:extLst>
      <p:ext uri="{BB962C8B-B14F-4D97-AF65-F5344CB8AC3E}">
        <p14:creationId xmlns:p14="http://schemas.microsoft.com/office/powerpoint/2010/main" val="425487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39</a:t>
            </a:fld>
            <a:endParaRPr lang="en-US"/>
          </a:p>
        </p:txBody>
      </p:sp>
    </p:spTree>
    <p:extLst>
      <p:ext uri="{BB962C8B-B14F-4D97-AF65-F5344CB8AC3E}">
        <p14:creationId xmlns:p14="http://schemas.microsoft.com/office/powerpoint/2010/main" val="1952045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40</a:t>
            </a:fld>
            <a:endParaRPr lang="en-US"/>
          </a:p>
        </p:txBody>
      </p:sp>
    </p:spTree>
    <p:extLst>
      <p:ext uri="{BB962C8B-B14F-4D97-AF65-F5344CB8AC3E}">
        <p14:creationId xmlns:p14="http://schemas.microsoft.com/office/powerpoint/2010/main" val="112069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41</a:t>
            </a:fld>
            <a:endParaRPr lang="en-US"/>
          </a:p>
        </p:txBody>
      </p:sp>
    </p:spTree>
    <p:extLst>
      <p:ext uri="{BB962C8B-B14F-4D97-AF65-F5344CB8AC3E}">
        <p14:creationId xmlns:p14="http://schemas.microsoft.com/office/powerpoint/2010/main" val="274736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3</a:t>
            </a:fld>
            <a:endParaRPr lang="en-US"/>
          </a:p>
        </p:txBody>
      </p:sp>
    </p:spTree>
    <p:extLst>
      <p:ext uri="{BB962C8B-B14F-4D97-AF65-F5344CB8AC3E}">
        <p14:creationId xmlns:p14="http://schemas.microsoft.com/office/powerpoint/2010/main" val="1268883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42</a:t>
            </a:fld>
            <a:endParaRPr lang="en-US"/>
          </a:p>
        </p:txBody>
      </p:sp>
    </p:spTree>
    <p:extLst>
      <p:ext uri="{BB962C8B-B14F-4D97-AF65-F5344CB8AC3E}">
        <p14:creationId xmlns:p14="http://schemas.microsoft.com/office/powerpoint/2010/main" val="2474489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43</a:t>
            </a:fld>
            <a:endParaRPr lang="en-US"/>
          </a:p>
        </p:txBody>
      </p:sp>
    </p:spTree>
    <p:extLst>
      <p:ext uri="{BB962C8B-B14F-4D97-AF65-F5344CB8AC3E}">
        <p14:creationId xmlns:p14="http://schemas.microsoft.com/office/powerpoint/2010/main" val="4180029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endParaRPr lang="en-US"/>
          </a:p>
        </p:txBody>
      </p:sp>
      <p:sp>
        <p:nvSpPr>
          <p:cNvPr id="4" name="Slide Number Placeholder 3"/>
          <p:cNvSpPr>
            <a:spLocks noGrp="1"/>
          </p:cNvSpPr>
          <p:nvPr>
            <p:ph type="sldNum" sz="quarter" idx="5"/>
          </p:nvPr>
        </p:nvSpPr>
        <p:spPr/>
        <p:txBody>
          <a:bodyPr/>
          <a:lstStyle/>
          <a:p>
            <a:fld id="{A43C83B2-0440-4428-8966-40C52DD62190}" type="slidenum">
              <a:rPr lang="en-US"/>
              <a:t>44</a:t>
            </a:fld>
            <a:endParaRPr lang="en-US"/>
          </a:p>
        </p:txBody>
      </p:sp>
    </p:spTree>
    <p:extLst>
      <p:ext uri="{BB962C8B-B14F-4D97-AF65-F5344CB8AC3E}">
        <p14:creationId xmlns:p14="http://schemas.microsoft.com/office/powerpoint/2010/main" val="98107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4</a:t>
            </a:fld>
            <a:endParaRPr lang="en-US"/>
          </a:p>
        </p:txBody>
      </p:sp>
    </p:spTree>
    <p:extLst>
      <p:ext uri="{BB962C8B-B14F-4D97-AF65-F5344CB8AC3E}">
        <p14:creationId xmlns:p14="http://schemas.microsoft.com/office/powerpoint/2010/main" val="96654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 Explain Coloration</a:t>
            </a:r>
          </a:p>
        </p:txBody>
      </p:sp>
      <p:sp>
        <p:nvSpPr>
          <p:cNvPr id="4" name="Slide Number Placeholder 3"/>
          <p:cNvSpPr>
            <a:spLocks noGrp="1"/>
          </p:cNvSpPr>
          <p:nvPr>
            <p:ph type="sldNum" sz="quarter" idx="5"/>
          </p:nvPr>
        </p:nvSpPr>
        <p:spPr/>
        <p:txBody>
          <a:bodyPr/>
          <a:lstStyle/>
          <a:p>
            <a:fld id="{A43C83B2-0440-4428-8966-40C52DD62190}" type="slidenum">
              <a:rPr lang="en-US"/>
              <a:t>5</a:t>
            </a:fld>
            <a:endParaRPr lang="en-US"/>
          </a:p>
        </p:txBody>
      </p:sp>
    </p:spTree>
    <p:extLst>
      <p:ext uri="{BB962C8B-B14F-4D97-AF65-F5344CB8AC3E}">
        <p14:creationId xmlns:p14="http://schemas.microsoft.com/office/powerpoint/2010/main" val="102180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a:t>
            </a:r>
          </a:p>
        </p:txBody>
      </p:sp>
      <p:sp>
        <p:nvSpPr>
          <p:cNvPr id="4" name="Slide Number Placeholder 3"/>
          <p:cNvSpPr>
            <a:spLocks noGrp="1"/>
          </p:cNvSpPr>
          <p:nvPr>
            <p:ph type="sldNum" sz="quarter" idx="5"/>
          </p:nvPr>
        </p:nvSpPr>
        <p:spPr/>
        <p:txBody>
          <a:bodyPr/>
          <a:lstStyle/>
          <a:p>
            <a:fld id="{A43C83B2-0440-4428-8966-40C52DD62190}" type="slidenum">
              <a:rPr lang="en-US"/>
              <a:t>6</a:t>
            </a:fld>
            <a:endParaRPr lang="en-US"/>
          </a:p>
        </p:txBody>
      </p:sp>
    </p:spTree>
    <p:extLst>
      <p:ext uri="{BB962C8B-B14F-4D97-AF65-F5344CB8AC3E}">
        <p14:creationId xmlns:p14="http://schemas.microsoft.com/office/powerpoint/2010/main" val="592272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p>
        </p:txBody>
      </p:sp>
      <p:sp>
        <p:nvSpPr>
          <p:cNvPr id="4" name="Slide Number Placeholder 3"/>
          <p:cNvSpPr>
            <a:spLocks noGrp="1"/>
          </p:cNvSpPr>
          <p:nvPr>
            <p:ph type="sldNum" sz="quarter" idx="5"/>
          </p:nvPr>
        </p:nvSpPr>
        <p:spPr/>
        <p:txBody>
          <a:bodyPr/>
          <a:lstStyle/>
          <a:p>
            <a:fld id="{A43C83B2-0440-4428-8966-40C52DD62190}" type="slidenum">
              <a:rPr lang="en-US"/>
              <a:t>8</a:t>
            </a:fld>
            <a:endParaRPr lang="en-US"/>
          </a:p>
        </p:txBody>
      </p:sp>
    </p:spTree>
    <p:extLst>
      <p:ext uri="{BB962C8B-B14F-4D97-AF65-F5344CB8AC3E}">
        <p14:creationId xmlns:p14="http://schemas.microsoft.com/office/powerpoint/2010/main" val="92562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p>
        </p:txBody>
      </p:sp>
      <p:sp>
        <p:nvSpPr>
          <p:cNvPr id="4" name="Slide Number Placeholder 3"/>
          <p:cNvSpPr>
            <a:spLocks noGrp="1"/>
          </p:cNvSpPr>
          <p:nvPr>
            <p:ph type="sldNum" sz="quarter" idx="5"/>
          </p:nvPr>
        </p:nvSpPr>
        <p:spPr/>
        <p:txBody>
          <a:bodyPr/>
          <a:lstStyle/>
          <a:p>
            <a:fld id="{A43C83B2-0440-4428-8966-40C52DD62190}" type="slidenum">
              <a:rPr lang="en-US"/>
              <a:t>9</a:t>
            </a:fld>
            <a:endParaRPr lang="en-US"/>
          </a:p>
        </p:txBody>
      </p:sp>
    </p:spTree>
    <p:extLst>
      <p:ext uri="{BB962C8B-B14F-4D97-AF65-F5344CB8AC3E}">
        <p14:creationId xmlns:p14="http://schemas.microsoft.com/office/powerpoint/2010/main" val="2969651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p>
        </p:txBody>
      </p:sp>
      <p:sp>
        <p:nvSpPr>
          <p:cNvPr id="4" name="Slide Number Placeholder 3"/>
          <p:cNvSpPr>
            <a:spLocks noGrp="1"/>
          </p:cNvSpPr>
          <p:nvPr>
            <p:ph type="sldNum" sz="quarter" idx="5"/>
          </p:nvPr>
        </p:nvSpPr>
        <p:spPr/>
        <p:txBody>
          <a:bodyPr/>
          <a:lstStyle/>
          <a:p>
            <a:fld id="{A43C83B2-0440-4428-8966-40C52DD62190}" type="slidenum">
              <a:rPr lang="en-US"/>
              <a:t>10</a:t>
            </a:fld>
            <a:endParaRPr lang="en-US"/>
          </a:p>
        </p:txBody>
      </p:sp>
    </p:spTree>
    <p:extLst>
      <p:ext uri="{BB962C8B-B14F-4D97-AF65-F5344CB8AC3E}">
        <p14:creationId xmlns:p14="http://schemas.microsoft.com/office/powerpoint/2010/main" val="327525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33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1669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8783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Tree>
    <p:extLst>
      <p:ext uri="{BB962C8B-B14F-4D97-AF65-F5344CB8AC3E}">
        <p14:creationId xmlns:p14="http://schemas.microsoft.com/office/powerpoint/2010/main" val="3574642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541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15185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2/13/2020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4098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2/13/2020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7336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2/13/2020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4305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2/13/2020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429257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9980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2/13/2020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2033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E220058-3FCE-496E-ADF2-D8A6961F39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
            <a:extLst>
              <a:ext uri="{FF2B5EF4-FFF2-40B4-BE49-F238E27FC236}">
                <a16:creationId xmlns:a16="http://schemas.microsoft.com/office/drawing/2014/main" id="{E193F809-7E50-4AAD-8E26-878207931C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836504" y="758952"/>
            <a:ext cx="7319175" cy="3566160"/>
          </a:xfrm>
        </p:spPr>
        <p:txBody>
          <a:bodyPr>
            <a:normAutofit/>
          </a:bodyPr>
          <a:lstStyle/>
          <a:p>
            <a:r>
              <a:rPr lang="en-US">
                <a:cs typeface="Calibri Light"/>
              </a:rPr>
              <a:t>Eye Tracking Goggles</a:t>
            </a:r>
            <a:endParaRPr lang="en-US"/>
          </a:p>
        </p:txBody>
      </p:sp>
      <p:sp>
        <p:nvSpPr>
          <p:cNvPr id="3" name="Subtitle 2"/>
          <p:cNvSpPr>
            <a:spLocks noGrp="1"/>
          </p:cNvSpPr>
          <p:nvPr>
            <p:ph type="subTitle" idx="1"/>
          </p:nvPr>
        </p:nvSpPr>
        <p:spPr>
          <a:xfrm>
            <a:off x="2220539" y="4455620"/>
            <a:ext cx="8937911" cy="1143000"/>
          </a:xfrm>
        </p:spPr>
        <p:txBody>
          <a:bodyPr vert="horz" lIns="91440" tIns="45720" rIns="91440" bIns="45720" rtlCol="0" anchor="t">
            <a:normAutofit fontScale="92500"/>
          </a:bodyPr>
          <a:lstStyle/>
          <a:p>
            <a:r>
              <a:rPr lang="en-US" sz="1500" b="1">
                <a:ea typeface="+mn-lt"/>
                <a:cs typeface="+mn-lt"/>
              </a:rPr>
              <a:t>Group 29</a:t>
            </a:r>
            <a:endParaRPr lang="en-US" sz="1500" b="1">
              <a:ea typeface="+mn-lt"/>
              <a:cs typeface="Calibri"/>
            </a:endParaRPr>
          </a:p>
          <a:p>
            <a:r>
              <a:rPr lang="en-US" sz="1500" b="1">
                <a:ea typeface="+mn-lt"/>
                <a:cs typeface="+mn-lt"/>
              </a:rPr>
              <a:t>Patrick Gonzalez </a:t>
            </a:r>
            <a:r>
              <a:rPr lang="en-US" sz="1500" b="1" err="1">
                <a:ea typeface="+mn-lt"/>
                <a:cs typeface="+mn-lt"/>
              </a:rPr>
              <a:t>CpE</a:t>
            </a:r>
            <a:r>
              <a:rPr lang="en-US" sz="1500" b="1">
                <a:ea typeface="+mn-lt"/>
                <a:cs typeface="+mn-lt"/>
              </a:rPr>
              <a:t>    Michael Fillinger </a:t>
            </a:r>
            <a:r>
              <a:rPr lang="en-US" sz="1500" b="1" err="1">
                <a:ea typeface="+mn-lt"/>
                <a:cs typeface="+mn-lt"/>
              </a:rPr>
              <a:t>CpE</a:t>
            </a:r>
            <a:r>
              <a:rPr lang="en-US" sz="1500" b="1">
                <a:ea typeface="+mn-lt"/>
                <a:cs typeface="+mn-lt"/>
              </a:rPr>
              <a:t>   James Curtis EE     Timothy Wells EE</a:t>
            </a:r>
            <a:endParaRPr lang="en-US" sz="1500" b="1">
              <a:cs typeface="Calibri"/>
            </a:endParaRPr>
          </a:p>
          <a:p>
            <a:r>
              <a:rPr lang="en-US" sz="1000"/>
              <a:t/>
            </a:r>
            <a:br>
              <a:rPr lang="en-US" sz="1000"/>
            </a:br>
            <a:endParaRPr lang="en-US" sz="1000"/>
          </a:p>
          <a:p>
            <a:endParaRPr lang="en-US" sz="1000">
              <a:cs typeface="Calibri"/>
            </a:endParaRPr>
          </a:p>
        </p:txBody>
      </p:sp>
      <p:pic>
        <p:nvPicPr>
          <p:cNvPr id="21" name="Graphic 6" descr="Glasses">
            <a:extLst>
              <a:ext uri="{FF2B5EF4-FFF2-40B4-BE49-F238E27FC236}">
                <a16:creationId xmlns:a16="http://schemas.microsoft.com/office/drawing/2014/main" id="{DE02A6F5-BB7F-4EC8-991E-6FEE3DD2C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29818" y="1944907"/>
            <a:ext cx="2449486" cy="2449486"/>
          </a:xfrm>
          <a:prstGeom prst="rect">
            <a:avLst/>
          </a:prstGeom>
        </p:spPr>
      </p:pic>
      <p:sp>
        <p:nvSpPr>
          <p:cNvPr id="22" name="Rectangle 13">
            <a:extLst>
              <a:ext uri="{FF2B5EF4-FFF2-40B4-BE49-F238E27FC236}">
                <a16:creationId xmlns:a16="http://schemas.microsoft.com/office/drawing/2014/main" id="{3E9C5090-7D25-41E3-A6D3-CCAEE505E7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5">
            <a:extLst>
              <a:ext uri="{FF2B5EF4-FFF2-40B4-BE49-F238E27FC236}">
                <a16:creationId xmlns:a16="http://schemas.microsoft.com/office/drawing/2014/main" id="{11BF8809-0DAC-41E5-A212-ACB4A01BE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857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converter">
            <a:extLst>
              <a:ext uri="{FF2B5EF4-FFF2-40B4-BE49-F238E27FC236}">
                <a16:creationId xmlns:a16="http://schemas.microsoft.com/office/drawing/2014/main" id="{D9B628D1-3062-4750-8D22-4BDE75EC83D2}"/>
              </a:ext>
            </a:extLst>
          </p:cNvPr>
          <p:cNvSpPr/>
          <p:nvPr/>
        </p:nvSpPr>
        <p:spPr>
          <a:xfrm>
            <a:off x="1448563" y="1766695"/>
            <a:ext cx="2908877" cy="845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cs typeface="Calibri"/>
              </a:rPr>
              <a:t>IR array</a:t>
            </a:r>
          </a:p>
        </p:txBody>
      </p:sp>
      <p:sp>
        <p:nvSpPr>
          <p:cNvPr id="7" name="Arrow: Right 6">
            <a:extLst>
              <a:ext uri="{FF2B5EF4-FFF2-40B4-BE49-F238E27FC236}">
                <a16:creationId xmlns:a16="http://schemas.microsoft.com/office/drawing/2014/main" id="{20D48227-7188-436B-BBA4-7B51F398DE0A}"/>
              </a:ext>
            </a:extLst>
          </p:cNvPr>
          <p:cNvSpPr/>
          <p:nvPr/>
        </p:nvSpPr>
        <p:spPr>
          <a:xfrm>
            <a:off x="4475074" y="3038591"/>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ata">
            <a:extLst>
              <a:ext uri="{FF2B5EF4-FFF2-40B4-BE49-F238E27FC236}">
                <a16:creationId xmlns:a16="http://schemas.microsoft.com/office/drawing/2014/main" id="{28F5BB68-C77D-4449-B353-283169673822}"/>
              </a:ext>
            </a:extLst>
          </p:cNvPr>
          <p:cNvSpPr/>
          <p:nvPr/>
        </p:nvSpPr>
        <p:spPr>
          <a:xfrm>
            <a:off x="1834706" y="2900915"/>
            <a:ext cx="2049719" cy="9155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from array</a:t>
            </a:r>
          </a:p>
        </p:txBody>
      </p:sp>
      <p:sp>
        <p:nvSpPr>
          <p:cNvPr id="9" name="Rectangle 8" title="mcu">
            <a:extLst>
              <a:ext uri="{FF2B5EF4-FFF2-40B4-BE49-F238E27FC236}">
                <a16:creationId xmlns:a16="http://schemas.microsoft.com/office/drawing/2014/main" id="{66FD2E3C-C91A-4EB0-9ED3-630E8159A662}"/>
              </a:ext>
            </a:extLst>
          </p:cNvPr>
          <p:cNvSpPr/>
          <p:nvPr/>
        </p:nvSpPr>
        <p:spPr>
          <a:xfrm>
            <a:off x="6094743" y="1767883"/>
            <a:ext cx="4518836" cy="909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MCU</a:t>
            </a:r>
          </a:p>
        </p:txBody>
      </p:sp>
      <p:sp>
        <p:nvSpPr>
          <p:cNvPr id="11" name="Title 1">
            <a:extLst>
              <a:ext uri="{FF2B5EF4-FFF2-40B4-BE49-F238E27FC236}">
                <a16:creationId xmlns:a16="http://schemas.microsoft.com/office/drawing/2014/main" id="{A9D836D2-3415-4EBE-8509-33FE0FD8F0B4}"/>
              </a:ext>
            </a:extLst>
          </p:cNvPr>
          <p:cNvSpPr txBox="1">
            <a:spLocks/>
          </p:cNvSpPr>
          <p:nvPr/>
        </p:nvSpPr>
        <p:spPr>
          <a:xfrm>
            <a:off x="2592925" y="624110"/>
            <a:ext cx="8911687" cy="1280890"/>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Concept of our system</a:t>
            </a:r>
          </a:p>
        </p:txBody>
      </p:sp>
      <p:sp>
        <p:nvSpPr>
          <p:cNvPr id="13" name="Oval 12">
            <a:extLst>
              <a:ext uri="{FF2B5EF4-FFF2-40B4-BE49-F238E27FC236}">
                <a16:creationId xmlns:a16="http://schemas.microsoft.com/office/drawing/2014/main" id="{DA31DFD4-DFB2-4AB0-A4A7-29E5C19579FA}"/>
              </a:ext>
            </a:extLst>
          </p:cNvPr>
          <p:cNvSpPr/>
          <p:nvPr/>
        </p:nvSpPr>
        <p:spPr>
          <a:xfrm>
            <a:off x="5795800" y="2895603"/>
            <a:ext cx="2729020" cy="91558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Analog to Digital Conversion </a:t>
            </a:r>
          </a:p>
        </p:txBody>
      </p:sp>
      <p:sp>
        <p:nvSpPr>
          <p:cNvPr id="14" name="Rectangle 13">
            <a:extLst>
              <a:ext uri="{FF2B5EF4-FFF2-40B4-BE49-F238E27FC236}">
                <a16:creationId xmlns:a16="http://schemas.microsoft.com/office/drawing/2014/main" id="{23A395B4-9ADF-4ED7-9BA4-456835E4C0A9}"/>
              </a:ext>
            </a:extLst>
          </p:cNvPr>
          <p:cNvSpPr/>
          <p:nvPr/>
        </p:nvSpPr>
        <p:spPr>
          <a:xfrm>
            <a:off x="9840874" y="2897223"/>
            <a:ext cx="915581" cy="9155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Sensor Data</a:t>
            </a:r>
            <a:endParaRPr lang="en-US">
              <a:cs typeface="Calibri"/>
            </a:endParaRPr>
          </a:p>
        </p:txBody>
      </p:sp>
      <p:sp>
        <p:nvSpPr>
          <p:cNvPr id="16" name="Arrow: Right 15">
            <a:extLst>
              <a:ext uri="{FF2B5EF4-FFF2-40B4-BE49-F238E27FC236}">
                <a16:creationId xmlns:a16="http://schemas.microsoft.com/office/drawing/2014/main" id="{24D9FE13-BE21-471E-B207-9BFC55798CD1}"/>
              </a:ext>
            </a:extLst>
          </p:cNvPr>
          <p:cNvSpPr/>
          <p:nvPr/>
        </p:nvSpPr>
        <p:spPr>
          <a:xfrm>
            <a:off x="8754806" y="3033454"/>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74B29A2-18FA-48BA-A27B-C717BC396D41}"/>
              </a:ext>
            </a:extLst>
          </p:cNvPr>
          <p:cNvSpPr/>
          <p:nvPr/>
        </p:nvSpPr>
        <p:spPr>
          <a:xfrm>
            <a:off x="7948154" y="5048229"/>
            <a:ext cx="2894417" cy="91558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External Communication Protocol</a:t>
            </a:r>
          </a:p>
        </p:txBody>
      </p:sp>
      <p:sp>
        <p:nvSpPr>
          <p:cNvPr id="18" name="Arrow: Right 17">
            <a:extLst>
              <a:ext uri="{FF2B5EF4-FFF2-40B4-BE49-F238E27FC236}">
                <a16:creationId xmlns:a16="http://schemas.microsoft.com/office/drawing/2014/main" id="{54820B32-00B3-4119-AE74-2E5400894F2C}"/>
              </a:ext>
            </a:extLst>
          </p:cNvPr>
          <p:cNvSpPr/>
          <p:nvPr/>
        </p:nvSpPr>
        <p:spPr>
          <a:xfrm rot="5460000">
            <a:off x="9917165" y="4233608"/>
            <a:ext cx="764139" cy="655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5A3DE58-A802-4CA1-B7E1-FFA5A542EEC2}"/>
              </a:ext>
            </a:extLst>
          </p:cNvPr>
          <p:cNvSpPr/>
          <p:nvPr/>
        </p:nvSpPr>
        <p:spPr>
          <a:xfrm rot="10740000">
            <a:off x="6757761" y="5127230"/>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Curved Right 3">
            <a:extLst>
              <a:ext uri="{FF2B5EF4-FFF2-40B4-BE49-F238E27FC236}">
                <a16:creationId xmlns:a16="http://schemas.microsoft.com/office/drawing/2014/main" id="{EEE4E968-25AC-42E4-95E4-EA837D4BB77B}"/>
              </a:ext>
            </a:extLst>
          </p:cNvPr>
          <p:cNvSpPr/>
          <p:nvPr/>
        </p:nvSpPr>
        <p:spPr>
          <a:xfrm rot="5400000">
            <a:off x="977013" y="4143030"/>
            <a:ext cx="732465" cy="12168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Right 18">
            <a:extLst>
              <a:ext uri="{FF2B5EF4-FFF2-40B4-BE49-F238E27FC236}">
                <a16:creationId xmlns:a16="http://schemas.microsoft.com/office/drawing/2014/main" id="{C6ADE3A0-E2B3-4875-BB8A-6BDC59F92C60}"/>
              </a:ext>
            </a:extLst>
          </p:cNvPr>
          <p:cNvSpPr/>
          <p:nvPr/>
        </p:nvSpPr>
        <p:spPr>
          <a:xfrm rot="16140000">
            <a:off x="1082568" y="4945668"/>
            <a:ext cx="732465" cy="12168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EF0413C2-66C2-4DD5-8A1E-28370E62A719}"/>
              </a:ext>
            </a:extLst>
          </p:cNvPr>
          <p:cNvSpPr/>
          <p:nvPr/>
        </p:nvSpPr>
        <p:spPr>
          <a:xfrm>
            <a:off x="4809173" y="4020589"/>
            <a:ext cx="1621182" cy="925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668B8E-D4E5-4BEF-BC50-C3EE2A41FC02}"/>
              </a:ext>
            </a:extLst>
          </p:cNvPr>
          <p:cNvSpPr txBox="1"/>
          <p:nvPr/>
        </p:nvSpPr>
        <p:spPr>
          <a:xfrm>
            <a:off x="4763557" y="4300527"/>
            <a:ext cx="16719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Microcomputer</a:t>
            </a:r>
          </a:p>
        </p:txBody>
      </p:sp>
      <p:sp>
        <p:nvSpPr>
          <p:cNvPr id="20" name="Arrow: Right 19">
            <a:extLst>
              <a:ext uri="{FF2B5EF4-FFF2-40B4-BE49-F238E27FC236}">
                <a16:creationId xmlns:a16="http://schemas.microsoft.com/office/drawing/2014/main" id="{D784D0AD-30A3-4E67-B04F-C941746E6B82}"/>
              </a:ext>
            </a:extLst>
          </p:cNvPr>
          <p:cNvSpPr/>
          <p:nvPr/>
        </p:nvSpPr>
        <p:spPr>
          <a:xfrm rot="10740000">
            <a:off x="4031959" y="5179818"/>
            <a:ext cx="668410"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988A00A-9BAC-4E42-82B1-7EA3D04D2E6F}"/>
              </a:ext>
            </a:extLst>
          </p:cNvPr>
          <p:cNvSpPr/>
          <p:nvPr/>
        </p:nvSpPr>
        <p:spPr>
          <a:xfrm>
            <a:off x="2245149" y="5029983"/>
            <a:ext cx="1775381" cy="83270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application</a:t>
            </a:r>
            <a:endParaRPr lang="en-US" err="1"/>
          </a:p>
        </p:txBody>
      </p:sp>
      <p:sp>
        <p:nvSpPr>
          <p:cNvPr id="10" name="Oval 9">
            <a:extLst>
              <a:ext uri="{FF2B5EF4-FFF2-40B4-BE49-F238E27FC236}">
                <a16:creationId xmlns:a16="http://schemas.microsoft.com/office/drawing/2014/main" id="{A9F02F4B-1B0F-4D52-AA1C-AC5438B20139}"/>
              </a:ext>
            </a:extLst>
          </p:cNvPr>
          <p:cNvSpPr/>
          <p:nvPr/>
        </p:nvSpPr>
        <p:spPr>
          <a:xfrm>
            <a:off x="4807571" y="5047169"/>
            <a:ext cx="1924639" cy="95839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Eye state  algorithm</a:t>
            </a:r>
            <a:endParaRPr lang="en-US" err="1"/>
          </a:p>
        </p:txBody>
      </p:sp>
    </p:spTree>
    <p:extLst>
      <p:ext uri="{BB962C8B-B14F-4D97-AF65-F5344CB8AC3E}">
        <p14:creationId xmlns:p14="http://schemas.microsoft.com/office/powerpoint/2010/main" val="3369506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2BDA-CF02-4351-AE76-7F51412F99CF}"/>
              </a:ext>
            </a:extLst>
          </p:cNvPr>
          <p:cNvSpPr>
            <a:spLocks noGrp="1"/>
          </p:cNvSpPr>
          <p:nvPr>
            <p:ph type="title"/>
          </p:nvPr>
        </p:nvSpPr>
        <p:spPr/>
        <p:txBody>
          <a:bodyPr/>
          <a:lstStyle/>
          <a:p>
            <a:r>
              <a:rPr lang="en-US">
                <a:cs typeface="Calibri Light"/>
              </a:rPr>
              <a:t>example</a:t>
            </a:r>
          </a:p>
        </p:txBody>
      </p:sp>
      <p:pic>
        <p:nvPicPr>
          <p:cNvPr id="3" name="Picture 3" descr="A picture containing device&#10;&#10;Description generated with very high confidence">
            <a:extLst>
              <a:ext uri="{FF2B5EF4-FFF2-40B4-BE49-F238E27FC236}">
                <a16:creationId xmlns:a16="http://schemas.microsoft.com/office/drawing/2014/main" id="{95D2B674-0E7D-48BA-A28C-94CE36C324CE}"/>
              </a:ext>
            </a:extLst>
          </p:cNvPr>
          <p:cNvPicPr>
            <a:picLocks noChangeAspect="1"/>
          </p:cNvPicPr>
          <p:nvPr/>
        </p:nvPicPr>
        <p:blipFill>
          <a:blip r:embed="rId3"/>
          <a:stretch>
            <a:fillRect/>
          </a:stretch>
        </p:blipFill>
        <p:spPr>
          <a:xfrm>
            <a:off x="831702" y="1866919"/>
            <a:ext cx="1575620" cy="1859639"/>
          </a:xfrm>
          <a:prstGeom prst="rect">
            <a:avLst/>
          </a:prstGeom>
        </p:spPr>
      </p:pic>
      <p:pic>
        <p:nvPicPr>
          <p:cNvPr id="5" name="Picture 5" descr="A picture containing device&#10;&#10;Description generated with very high confidence">
            <a:extLst>
              <a:ext uri="{FF2B5EF4-FFF2-40B4-BE49-F238E27FC236}">
                <a16:creationId xmlns:a16="http://schemas.microsoft.com/office/drawing/2014/main" id="{702123A5-7048-4B9D-B5F5-A61B0879C99E}"/>
              </a:ext>
            </a:extLst>
          </p:cNvPr>
          <p:cNvPicPr>
            <a:picLocks noChangeAspect="1"/>
          </p:cNvPicPr>
          <p:nvPr/>
        </p:nvPicPr>
        <p:blipFill>
          <a:blip r:embed="rId4"/>
          <a:stretch>
            <a:fillRect/>
          </a:stretch>
        </p:blipFill>
        <p:spPr>
          <a:xfrm>
            <a:off x="834513" y="4002135"/>
            <a:ext cx="1594055" cy="1864859"/>
          </a:xfrm>
          <a:prstGeom prst="rect">
            <a:avLst/>
          </a:prstGeom>
        </p:spPr>
      </p:pic>
      <p:pic>
        <p:nvPicPr>
          <p:cNvPr id="7" name="Picture 7" descr="A picture containing device&#10;&#10;Description generated with very high confidence">
            <a:extLst>
              <a:ext uri="{FF2B5EF4-FFF2-40B4-BE49-F238E27FC236}">
                <a16:creationId xmlns:a16="http://schemas.microsoft.com/office/drawing/2014/main" id="{855D9218-2128-459A-87C3-AA81E4536CF7}"/>
              </a:ext>
            </a:extLst>
          </p:cNvPr>
          <p:cNvPicPr>
            <a:picLocks noChangeAspect="1"/>
          </p:cNvPicPr>
          <p:nvPr/>
        </p:nvPicPr>
        <p:blipFill>
          <a:blip r:embed="rId5"/>
          <a:stretch>
            <a:fillRect/>
          </a:stretch>
        </p:blipFill>
        <p:spPr>
          <a:xfrm>
            <a:off x="4646704" y="4000044"/>
            <a:ext cx="1594055" cy="1857704"/>
          </a:xfrm>
          <a:prstGeom prst="rect">
            <a:avLst/>
          </a:prstGeom>
        </p:spPr>
      </p:pic>
      <p:pic>
        <p:nvPicPr>
          <p:cNvPr id="9" name="Picture 9" descr="A picture containing graphics, drawing, device&#10;&#10;Description generated with very high confidence">
            <a:extLst>
              <a:ext uri="{FF2B5EF4-FFF2-40B4-BE49-F238E27FC236}">
                <a16:creationId xmlns:a16="http://schemas.microsoft.com/office/drawing/2014/main" id="{8A51D275-40F8-4B91-8FF7-31238E55986B}"/>
              </a:ext>
            </a:extLst>
          </p:cNvPr>
          <p:cNvPicPr>
            <a:picLocks noChangeAspect="1"/>
          </p:cNvPicPr>
          <p:nvPr/>
        </p:nvPicPr>
        <p:blipFill>
          <a:blip r:embed="rId6"/>
          <a:stretch>
            <a:fillRect/>
          </a:stretch>
        </p:blipFill>
        <p:spPr>
          <a:xfrm>
            <a:off x="8319319" y="1840900"/>
            <a:ext cx="1600200" cy="1873425"/>
          </a:xfrm>
          <a:prstGeom prst="rect">
            <a:avLst/>
          </a:prstGeom>
        </p:spPr>
      </p:pic>
      <p:pic>
        <p:nvPicPr>
          <p:cNvPr id="11" name="Picture 11" descr="A picture containing device, drawing&#10;&#10;Description generated with very high confidence">
            <a:extLst>
              <a:ext uri="{FF2B5EF4-FFF2-40B4-BE49-F238E27FC236}">
                <a16:creationId xmlns:a16="http://schemas.microsoft.com/office/drawing/2014/main" id="{976C1613-FB03-4649-923D-131155D32077}"/>
              </a:ext>
            </a:extLst>
          </p:cNvPr>
          <p:cNvPicPr>
            <a:picLocks noChangeAspect="1"/>
          </p:cNvPicPr>
          <p:nvPr/>
        </p:nvPicPr>
        <p:blipFill>
          <a:blip r:embed="rId7"/>
          <a:stretch>
            <a:fillRect/>
          </a:stretch>
        </p:blipFill>
        <p:spPr>
          <a:xfrm>
            <a:off x="4640797" y="1841150"/>
            <a:ext cx="1600201" cy="1891362"/>
          </a:xfrm>
          <a:prstGeom prst="rect">
            <a:avLst/>
          </a:prstGeom>
        </p:spPr>
      </p:pic>
      <p:pic>
        <p:nvPicPr>
          <p:cNvPr id="4" name="Picture 5" descr="A picture containing device&#10;&#10;Description generated with very high confidence">
            <a:extLst>
              <a:ext uri="{FF2B5EF4-FFF2-40B4-BE49-F238E27FC236}">
                <a16:creationId xmlns:a16="http://schemas.microsoft.com/office/drawing/2014/main" id="{5707B0F6-B65B-4BAF-863E-1D7C933920F0}"/>
              </a:ext>
            </a:extLst>
          </p:cNvPr>
          <p:cNvPicPr>
            <a:picLocks noChangeAspect="1"/>
          </p:cNvPicPr>
          <p:nvPr/>
        </p:nvPicPr>
        <p:blipFill>
          <a:blip r:embed="rId8"/>
          <a:stretch>
            <a:fillRect/>
          </a:stretch>
        </p:blipFill>
        <p:spPr>
          <a:xfrm>
            <a:off x="8321749" y="3985534"/>
            <a:ext cx="1577789" cy="1864347"/>
          </a:xfrm>
          <a:prstGeom prst="rect">
            <a:avLst/>
          </a:prstGeom>
        </p:spPr>
      </p:pic>
      <p:sp>
        <p:nvSpPr>
          <p:cNvPr id="8" name="TextBox 7">
            <a:extLst>
              <a:ext uri="{FF2B5EF4-FFF2-40B4-BE49-F238E27FC236}">
                <a16:creationId xmlns:a16="http://schemas.microsoft.com/office/drawing/2014/main" id="{83A6FF2A-D592-4968-9204-A249805AA32F}"/>
              </a:ext>
            </a:extLst>
          </p:cNvPr>
          <p:cNvSpPr txBox="1"/>
          <p:nvPr/>
        </p:nvSpPr>
        <p:spPr>
          <a:xfrm>
            <a:off x="2572871" y="26112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left</a:t>
            </a:r>
          </a:p>
        </p:txBody>
      </p:sp>
      <p:sp>
        <p:nvSpPr>
          <p:cNvPr id="10" name="TextBox 9">
            <a:extLst>
              <a:ext uri="{FF2B5EF4-FFF2-40B4-BE49-F238E27FC236}">
                <a16:creationId xmlns:a16="http://schemas.microsoft.com/office/drawing/2014/main" id="{2B1DB759-77B7-4899-B28E-1E48EBF87BBF}"/>
              </a:ext>
            </a:extLst>
          </p:cNvPr>
          <p:cNvSpPr txBox="1"/>
          <p:nvPr/>
        </p:nvSpPr>
        <p:spPr>
          <a:xfrm>
            <a:off x="2574872" y="4745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down</a:t>
            </a:r>
          </a:p>
        </p:txBody>
      </p:sp>
      <p:sp>
        <p:nvSpPr>
          <p:cNvPr id="12" name="TextBox 11">
            <a:extLst>
              <a:ext uri="{FF2B5EF4-FFF2-40B4-BE49-F238E27FC236}">
                <a16:creationId xmlns:a16="http://schemas.microsoft.com/office/drawing/2014/main" id="{BD9F8B0F-0767-4257-8DD2-5688126DB159}"/>
              </a:ext>
            </a:extLst>
          </p:cNvPr>
          <p:cNvSpPr txBox="1"/>
          <p:nvPr/>
        </p:nvSpPr>
        <p:spPr>
          <a:xfrm>
            <a:off x="6495730" y="47348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right</a:t>
            </a:r>
          </a:p>
        </p:txBody>
      </p:sp>
      <p:sp>
        <p:nvSpPr>
          <p:cNvPr id="13" name="TextBox 12">
            <a:extLst>
              <a:ext uri="{FF2B5EF4-FFF2-40B4-BE49-F238E27FC236}">
                <a16:creationId xmlns:a16="http://schemas.microsoft.com/office/drawing/2014/main" id="{8E3C6F0D-E5B4-4F3C-B03E-E0D14E25B008}"/>
              </a:ext>
            </a:extLst>
          </p:cNvPr>
          <p:cNvSpPr txBox="1"/>
          <p:nvPr/>
        </p:nvSpPr>
        <p:spPr>
          <a:xfrm>
            <a:off x="6497731" y="266852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up</a:t>
            </a:r>
          </a:p>
        </p:txBody>
      </p:sp>
      <p:sp>
        <p:nvSpPr>
          <p:cNvPr id="14" name="TextBox 13">
            <a:extLst>
              <a:ext uri="{FF2B5EF4-FFF2-40B4-BE49-F238E27FC236}">
                <a16:creationId xmlns:a16="http://schemas.microsoft.com/office/drawing/2014/main" id="{705F2CDE-056A-4628-AA42-383BEB05F656}"/>
              </a:ext>
            </a:extLst>
          </p:cNvPr>
          <p:cNvSpPr txBox="1"/>
          <p:nvPr/>
        </p:nvSpPr>
        <p:spPr>
          <a:xfrm>
            <a:off x="10149649" y="26128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closed</a:t>
            </a:r>
          </a:p>
        </p:txBody>
      </p:sp>
      <p:sp>
        <p:nvSpPr>
          <p:cNvPr id="15" name="TextBox 14">
            <a:extLst>
              <a:ext uri="{FF2B5EF4-FFF2-40B4-BE49-F238E27FC236}">
                <a16:creationId xmlns:a16="http://schemas.microsoft.com/office/drawing/2014/main" id="{0F61ECEF-A467-4E18-B396-88C540ACA0AB}"/>
              </a:ext>
            </a:extLst>
          </p:cNvPr>
          <p:cNvSpPr txBox="1"/>
          <p:nvPr/>
        </p:nvSpPr>
        <p:spPr>
          <a:xfrm>
            <a:off x="10145246" y="46831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straight</a:t>
            </a:r>
          </a:p>
        </p:txBody>
      </p:sp>
    </p:spTree>
    <p:extLst>
      <p:ext uri="{BB962C8B-B14F-4D97-AF65-F5344CB8AC3E}">
        <p14:creationId xmlns:p14="http://schemas.microsoft.com/office/powerpoint/2010/main" val="308710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55D1-6F93-489C-AF71-EF76D5F5E3F4}"/>
              </a:ext>
            </a:extLst>
          </p:cNvPr>
          <p:cNvSpPr>
            <a:spLocks noGrp="1"/>
          </p:cNvSpPr>
          <p:nvPr>
            <p:ph type="title"/>
          </p:nvPr>
        </p:nvSpPr>
        <p:spPr/>
        <p:txBody>
          <a:bodyPr/>
          <a:lstStyle/>
          <a:p>
            <a:r>
              <a:rPr lang="en-US">
                <a:cs typeface="Calibri Light"/>
              </a:rPr>
              <a:t>Health and Safety Standards for Eye Exposure to Infrared Light</a:t>
            </a:r>
          </a:p>
        </p:txBody>
      </p:sp>
      <p:sp>
        <p:nvSpPr>
          <p:cNvPr id="3" name="Content Placeholder 2">
            <a:extLst>
              <a:ext uri="{FF2B5EF4-FFF2-40B4-BE49-F238E27FC236}">
                <a16:creationId xmlns:a16="http://schemas.microsoft.com/office/drawing/2014/main" id="{83B57D53-ED3E-429D-85CF-A9E973E64231}"/>
              </a:ext>
            </a:extLst>
          </p:cNvPr>
          <p:cNvSpPr>
            <a:spLocks noGrp="1"/>
          </p:cNvSpPr>
          <p:nvPr>
            <p:ph idx="1"/>
          </p:nvPr>
        </p:nvSpPr>
        <p:spPr/>
        <p:txBody>
          <a:bodyPr vert="horz" lIns="0" tIns="45720" rIns="0" bIns="45720" rtlCol="0" anchor="t">
            <a:normAutofit/>
          </a:bodyPr>
          <a:lstStyle/>
          <a:p>
            <a:pPr marL="0" indent="0" algn="ctr">
              <a:buNone/>
            </a:pPr>
            <a:r>
              <a:rPr lang="en-US" sz="2400" b="1">
                <a:cs typeface="Calibri" panose="020F0502020204030204"/>
              </a:rPr>
              <a:t>IEC-62471 Standard Photobiological Safety of Lamps and Lamp Sources</a:t>
            </a:r>
          </a:p>
          <a:p>
            <a:pPr marL="0" indent="0">
              <a:buNone/>
            </a:pPr>
            <a:r>
              <a:rPr lang="en-US">
                <a:cs typeface="Calibri" panose="020F0502020204030204"/>
              </a:rPr>
              <a:t>Corneal Hazard Exposure Limits </a:t>
            </a:r>
          </a:p>
          <a:p>
            <a:pPr marL="0" indent="0">
              <a:buNone/>
            </a:pPr>
            <a:endParaRPr lang="en-US">
              <a:cs typeface="Calibri" panose="020F0502020204030204"/>
            </a:endParaRPr>
          </a:p>
          <a:p>
            <a:pPr marL="0" indent="0">
              <a:buNone/>
            </a:pPr>
            <a:endParaRPr lang="en-US">
              <a:cs typeface="Calibri" panose="020F0502020204030204"/>
            </a:endParaRPr>
          </a:p>
          <a:p>
            <a:pPr marL="0" indent="0">
              <a:buNone/>
            </a:pPr>
            <a:r>
              <a:rPr lang="en-US">
                <a:cs typeface="Calibri" panose="020F0502020204030204"/>
              </a:rPr>
              <a:t>Retinal Hazard Exposure Limits</a:t>
            </a:r>
          </a:p>
          <a:p>
            <a:pPr marL="0" indent="0" algn="ctr">
              <a:buNone/>
            </a:pPr>
            <a:endParaRPr lang="en-US">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p:txBody>
      </p:sp>
      <p:pic>
        <p:nvPicPr>
          <p:cNvPr id="6" name="Picture 6" descr="A close up of a logo&#10;&#10;Description generated with very high confidence">
            <a:extLst>
              <a:ext uri="{FF2B5EF4-FFF2-40B4-BE49-F238E27FC236}">
                <a16:creationId xmlns:a16="http://schemas.microsoft.com/office/drawing/2014/main" id="{9CE36D5E-CD3C-4B52-9A33-4B07B0C1D76C}"/>
              </a:ext>
            </a:extLst>
          </p:cNvPr>
          <p:cNvPicPr>
            <a:picLocks noChangeAspect="1"/>
          </p:cNvPicPr>
          <p:nvPr/>
        </p:nvPicPr>
        <p:blipFill>
          <a:blip r:embed="rId3"/>
          <a:stretch>
            <a:fillRect/>
          </a:stretch>
        </p:blipFill>
        <p:spPr>
          <a:xfrm>
            <a:off x="893805" y="4197730"/>
            <a:ext cx="4061254" cy="755402"/>
          </a:xfrm>
          <a:prstGeom prst="rect">
            <a:avLst/>
          </a:prstGeom>
        </p:spPr>
      </p:pic>
      <p:pic>
        <p:nvPicPr>
          <p:cNvPr id="8" name="Picture 8" descr="A close up of a logo&#10;&#10;Description generated with very high confidence">
            <a:extLst>
              <a:ext uri="{FF2B5EF4-FFF2-40B4-BE49-F238E27FC236}">
                <a16:creationId xmlns:a16="http://schemas.microsoft.com/office/drawing/2014/main" id="{625DB6D5-FFC9-4C3C-B87A-09E25F87C4D2}"/>
              </a:ext>
            </a:extLst>
          </p:cNvPr>
          <p:cNvPicPr>
            <a:picLocks noChangeAspect="1"/>
          </p:cNvPicPr>
          <p:nvPr/>
        </p:nvPicPr>
        <p:blipFill>
          <a:blip r:embed="rId4"/>
          <a:stretch>
            <a:fillRect/>
          </a:stretch>
        </p:blipFill>
        <p:spPr>
          <a:xfrm>
            <a:off x="893805" y="2704789"/>
            <a:ext cx="4054389" cy="803124"/>
          </a:xfrm>
          <a:prstGeom prst="rect">
            <a:avLst/>
          </a:prstGeom>
        </p:spPr>
      </p:pic>
      <p:pic>
        <p:nvPicPr>
          <p:cNvPr id="10" name="Picture 10" descr="A picture containing map, text&#10;&#10;Description generated with very high confidence">
            <a:extLst>
              <a:ext uri="{FF2B5EF4-FFF2-40B4-BE49-F238E27FC236}">
                <a16:creationId xmlns:a16="http://schemas.microsoft.com/office/drawing/2014/main" id="{53153AEB-A1BB-4C3B-A621-C271D422568A}"/>
              </a:ext>
            </a:extLst>
          </p:cNvPr>
          <p:cNvPicPr>
            <a:picLocks noChangeAspect="1"/>
          </p:cNvPicPr>
          <p:nvPr/>
        </p:nvPicPr>
        <p:blipFill>
          <a:blip r:embed="rId5"/>
          <a:stretch>
            <a:fillRect/>
          </a:stretch>
        </p:blipFill>
        <p:spPr>
          <a:xfrm>
            <a:off x="5857104" y="2513588"/>
            <a:ext cx="3669955" cy="2441798"/>
          </a:xfrm>
          <a:prstGeom prst="rect">
            <a:avLst/>
          </a:prstGeom>
        </p:spPr>
      </p:pic>
    </p:spTree>
    <p:extLst>
      <p:ext uri="{BB962C8B-B14F-4D97-AF65-F5344CB8AC3E}">
        <p14:creationId xmlns:p14="http://schemas.microsoft.com/office/powerpoint/2010/main" val="2278814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C523-5323-462E-9AB9-5B32C2DDD58A}"/>
              </a:ext>
            </a:extLst>
          </p:cNvPr>
          <p:cNvSpPr>
            <a:spLocks noGrp="1"/>
          </p:cNvSpPr>
          <p:nvPr>
            <p:ph type="title"/>
          </p:nvPr>
        </p:nvSpPr>
        <p:spPr/>
        <p:txBody>
          <a:bodyPr/>
          <a:lstStyle/>
          <a:p>
            <a:r>
              <a:rPr lang="en-US">
                <a:cs typeface="Calibri Light"/>
              </a:rPr>
              <a:t>Calculations of  Hazardous Eye Exposure to Infrared Radiation</a:t>
            </a:r>
          </a:p>
        </p:txBody>
      </p:sp>
      <p:graphicFrame>
        <p:nvGraphicFramePr>
          <p:cNvPr id="4" name="Table 4">
            <a:extLst>
              <a:ext uri="{FF2B5EF4-FFF2-40B4-BE49-F238E27FC236}">
                <a16:creationId xmlns:a16="http://schemas.microsoft.com/office/drawing/2014/main" id="{189F8DD2-A3D7-407C-8F06-A153B05B55BC}"/>
              </a:ext>
            </a:extLst>
          </p:cNvPr>
          <p:cNvGraphicFramePr>
            <a:graphicFrameLocks noGrp="1"/>
          </p:cNvGraphicFramePr>
          <p:nvPr>
            <p:ph idx="1"/>
            <p:extLst>
              <p:ext uri="{D42A27DB-BD31-4B8C-83A1-F6EECF244321}">
                <p14:modId xmlns:p14="http://schemas.microsoft.com/office/powerpoint/2010/main" val="411312376"/>
              </p:ext>
            </p:extLst>
          </p:nvPr>
        </p:nvGraphicFramePr>
        <p:xfrm>
          <a:off x="1096963" y="1846263"/>
          <a:ext cx="9862240" cy="2708910"/>
        </p:xfrm>
        <a:graphic>
          <a:graphicData uri="http://schemas.openxmlformats.org/drawingml/2006/table">
            <a:tbl>
              <a:tblPr firstRow="1" bandRow="1">
                <a:tableStyleId>{5C22544A-7EE6-4342-B048-85BDC9FD1C3A}</a:tableStyleId>
              </a:tblPr>
              <a:tblGrid>
                <a:gridCol w="1972448">
                  <a:extLst>
                    <a:ext uri="{9D8B030D-6E8A-4147-A177-3AD203B41FA5}">
                      <a16:colId xmlns:a16="http://schemas.microsoft.com/office/drawing/2014/main" val="240123198"/>
                    </a:ext>
                  </a:extLst>
                </a:gridCol>
                <a:gridCol w="1972448">
                  <a:extLst>
                    <a:ext uri="{9D8B030D-6E8A-4147-A177-3AD203B41FA5}">
                      <a16:colId xmlns:a16="http://schemas.microsoft.com/office/drawing/2014/main" val="1874536178"/>
                    </a:ext>
                  </a:extLst>
                </a:gridCol>
                <a:gridCol w="1972448">
                  <a:extLst>
                    <a:ext uri="{9D8B030D-6E8A-4147-A177-3AD203B41FA5}">
                      <a16:colId xmlns:a16="http://schemas.microsoft.com/office/drawing/2014/main" val="995610303"/>
                    </a:ext>
                  </a:extLst>
                </a:gridCol>
                <a:gridCol w="1972448">
                  <a:extLst>
                    <a:ext uri="{9D8B030D-6E8A-4147-A177-3AD203B41FA5}">
                      <a16:colId xmlns:a16="http://schemas.microsoft.com/office/drawing/2014/main" val="1381703168"/>
                    </a:ext>
                  </a:extLst>
                </a:gridCol>
                <a:gridCol w="1972448">
                  <a:extLst>
                    <a:ext uri="{9D8B030D-6E8A-4147-A177-3AD203B41FA5}">
                      <a16:colId xmlns:a16="http://schemas.microsoft.com/office/drawing/2014/main" val="256088512"/>
                    </a:ext>
                  </a:extLst>
                </a:gridCol>
              </a:tblGrid>
              <a:tr h="760095">
                <a:tc>
                  <a:txBody>
                    <a:bodyPr/>
                    <a:lstStyle/>
                    <a:p>
                      <a:pPr lvl="0">
                        <a:buNone/>
                      </a:pPr>
                      <a:endParaRPr lang="en-US"/>
                    </a:p>
                  </a:txBody>
                  <a:tcPr/>
                </a:tc>
                <a:tc>
                  <a:txBody>
                    <a:bodyPr/>
                    <a:lstStyle/>
                    <a:p>
                      <a:pPr lvl="0">
                        <a:buNone/>
                      </a:pPr>
                      <a:r>
                        <a:rPr lang="en-US"/>
                        <a:t>Time Exposed</a:t>
                      </a:r>
                    </a:p>
                  </a:txBody>
                  <a:tcPr/>
                </a:tc>
                <a:tc>
                  <a:txBody>
                    <a:bodyPr/>
                    <a:lstStyle/>
                    <a:p>
                      <a:r>
                        <a:rPr lang="en-US"/>
                        <a:t>Exposure Limit</a:t>
                      </a:r>
                    </a:p>
                  </a:txBody>
                  <a:tcPr/>
                </a:tc>
                <a:tc>
                  <a:txBody>
                    <a:bodyPr/>
                    <a:lstStyle/>
                    <a:p>
                      <a:r>
                        <a:rPr lang="en-US"/>
                        <a:t>Measured Exposure</a:t>
                      </a:r>
                    </a:p>
                  </a:txBody>
                  <a:tcPr/>
                </a:tc>
                <a:tc>
                  <a:txBody>
                    <a:bodyPr/>
                    <a:lstStyle/>
                    <a:p>
                      <a:r>
                        <a:rPr lang="en-US"/>
                        <a:t>Safety Factor Ratio</a:t>
                      </a:r>
                    </a:p>
                  </a:txBody>
                  <a:tcPr/>
                </a:tc>
                <a:extLst>
                  <a:ext uri="{0D108BD9-81ED-4DB2-BD59-A6C34878D82A}">
                    <a16:rowId xmlns:a16="http://schemas.microsoft.com/office/drawing/2014/main" val="1069137267"/>
                  </a:ext>
                </a:extLst>
              </a:tr>
              <a:tr h="760095">
                <a:tc>
                  <a:txBody>
                    <a:bodyPr/>
                    <a:lstStyle/>
                    <a:p>
                      <a:pPr lvl="0">
                        <a:buNone/>
                      </a:pPr>
                      <a:r>
                        <a:rPr lang="en-US" sz="1800" b="0" i="0" u="none" strike="noStrike" noProof="0">
                          <a:latin typeface="Calibri"/>
                        </a:rPr>
                        <a:t>Corneal Eye Exposure Data</a:t>
                      </a:r>
                    </a:p>
                  </a:txBody>
                  <a:tcPr/>
                </a:tc>
                <a:tc>
                  <a:txBody>
                    <a:bodyPr/>
                    <a:lstStyle/>
                    <a:p>
                      <a:pPr lvl="0">
                        <a:buNone/>
                      </a:pPr>
                      <a:r>
                        <a:rPr lang="en-US" sz="1800" b="0" i="0" u="none" strike="noStrike" noProof="0">
                          <a:latin typeface="Calibri"/>
                        </a:rPr>
                        <a:t>600 seconds</a:t>
                      </a:r>
                    </a:p>
                    <a:p>
                      <a:pPr lvl="0">
                        <a:buNone/>
                      </a:pPr>
                      <a:r>
                        <a:rPr lang="en-US" sz="1800" b="0" i="0" u="none" strike="noStrike" noProof="0">
                          <a:latin typeface="Calibri"/>
                        </a:rPr>
                        <a:t>(10 minutes)</a:t>
                      </a:r>
                    </a:p>
                  </a:txBody>
                  <a:tcPr/>
                </a:tc>
                <a:tc>
                  <a:txBody>
                    <a:bodyPr/>
                    <a:lstStyle/>
                    <a:p>
                      <a:r>
                        <a:rPr lang="en-US"/>
                        <a:t>148.48 W/</a:t>
                      </a:r>
                      <a:r>
                        <a:rPr lang="en-US" sz="1800" b="0" i="0" u="none" strike="noStrike" noProof="0">
                          <a:latin typeface="Calibri"/>
                        </a:rPr>
                        <a:t>m</a:t>
                      </a:r>
                      <a:endParaRPr lang="en-US"/>
                    </a:p>
                  </a:txBody>
                  <a:tcPr/>
                </a:tc>
                <a:tc>
                  <a:txBody>
                    <a:bodyPr/>
                    <a:lstStyle/>
                    <a:p>
                      <a:r>
                        <a:rPr lang="en-US"/>
                        <a:t>3.383 W/m</a:t>
                      </a:r>
                    </a:p>
                  </a:txBody>
                  <a:tcPr/>
                </a:tc>
                <a:tc>
                  <a:txBody>
                    <a:bodyPr/>
                    <a:lstStyle/>
                    <a:p>
                      <a:r>
                        <a:rPr lang="en-US"/>
                        <a:t>43.89</a:t>
                      </a:r>
                    </a:p>
                  </a:txBody>
                  <a:tcPr/>
                </a:tc>
                <a:extLst>
                  <a:ext uri="{0D108BD9-81ED-4DB2-BD59-A6C34878D82A}">
                    <a16:rowId xmlns:a16="http://schemas.microsoft.com/office/drawing/2014/main" val="3800993007"/>
                  </a:ext>
                </a:extLst>
              </a:tr>
              <a:tr h="760095">
                <a:tc>
                  <a:txBody>
                    <a:bodyPr/>
                    <a:lstStyle/>
                    <a:p>
                      <a:pPr lvl="0">
                        <a:buNone/>
                      </a:pPr>
                      <a:r>
                        <a:rPr lang="en-US"/>
                        <a:t>Retinal Eye Exposure Data</a:t>
                      </a:r>
                    </a:p>
                    <a:p>
                      <a:pPr lvl="0">
                        <a:buNone/>
                      </a:pPr>
                      <a:r>
                        <a:rPr lang="en-US"/>
                        <a:t>(Weak Visual Stimulus)</a:t>
                      </a:r>
                    </a:p>
                  </a:txBody>
                  <a:tcPr/>
                </a:tc>
                <a:tc>
                  <a:txBody>
                    <a:bodyPr/>
                    <a:lstStyle/>
                    <a:p>
                      <a:pPr lvl="0">
                        <a:buNone/>
                      </a:pPr>
                      <a:r>
                        <a:rPr lang="en-US"/>
                        <a:t>600 seconds</a:t>
                      </a:r>
                    </a:p>
                    <a:p>
                      <a:pPr lvl="0">
                        <a:buNone/>
                      </a:pPr>
                      <a:r>
                        <a:rPr lang="en-US"/>
                        <a:t>(10 minutes)</a:t>
                      </a:r>
                    </a:p>
                  </a:txBody>
                  <a:tcPr/>
                </a:tc>
                <a:tc>
                  <a:txBody>
                    <a:bodyPr/>
                    <a:lstStyle/>
                    <a:p>
                      <a:r>
                        <a:rPr lang="en-US"/>
                        <a:t>320000 W/m /Sr</a:t>
                      </a:r>
                    </a:p>
                  </a:txBody>
                  <a:tcPr/>
                </a:tc>
                <a:tc>
                  <a:txBody>
                    <a:bodyPr/>
                    <a:lstStyle/>
                    <a:p>
                      <a:r>
                        <a:rPr lang="en-US"/>
                        <a:t>3874.231 W/m /Sr</a:t>
                      </a:r>
                    </a:p>
                  </a:txBody>
                  <a:tcPr/>
                </a:tc>
                <a:tc>
                  <a:txBody>
                    <a:bodyPr/>
                    <a:lstStyle/>
                    <a:p>
                      <a:r>
                        <a:rPr lang="en-US"/>
                        <a:t>82.60</a:t>
                      </a:r>
                    </a:p>
                  </a:txBody>
                  <a:tcPr/>
                </a:tc>
                <a:extLst>
                  <a:ext uri="{0D108BD9-81ED-4DB2-BD59-A6C34878D82A}">
                    <a16:rowId xmlns:a16="http://schemas.microsoft.com/office/drawing/2014/main" val="4056545190"/>
                  </a:ext>
                </a:extLst>
              </a:tr>
            </a:tbl>
          </a:graphicData>
        </a:graphic>
      </p:graphicFrame>
      <p:sp>
        <p:nvSpPr>
          <p:cNvPr id="6" name="TextBox 5">
            <a:extLst>
              <a:ext uri="{FF2B5EF4-FFF2-40B4-BE49-F238E27FC236}">
                <a16:creationId xmlns:a16="http://schemas.microsoft.com/office/drawing/2014/main" id="{9698CFE6-6217-4400-A4A1-D9D67171C0D4}"/>
              </a:ext>
            </a:extLst>
          </p:cNvPr>
          <p:cNvSpPr txBox="1"/>
          <p:nvPr/>
        </p:nvSpPr>
        <p:spPr>
          <a:xfrm>
            <a:off x="8046995" y="2527641"/>
            <a:ext cx="367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2</a:t>
            </a:r>
          </a:p>
        </p:txBody>
      </p:sp>
      <p:sp>
        <p:nvSpPr>
          <p:cNvPr id="7" name="TextBox 6">
            <a:extLst>
              <a:ext uri="{FF2B5EF4-FFF2-40B4-BE49-F238E27FC236}">
                <a16:creationId xmlns:a16="http://schemas.microsoft.com/office/drawing/2014/main" id="{83BDA5FE-F71D-47F2-A0AC-D161DC37DEA4}"/>
              </a:ext>
            </a:extLst>
          </p:cNvPr>
          <p:cNvSpPr txBox="1"/>
          <p:nvPr/>
        </p:nvSpPr>
        <p:spPr>
          <a:xfrm>
            <a:off x="6185328" y="2526354"/>
            <a:ext cx="271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2</a:t>
            </a:r>
          </a:p>
        </p:txBody>
      </p:sp>
      <p:sp>
        <p:nvSpPr>
          <p:cNvPr id="8" name="TextBox 7">
            <a:extLst>
              <a:ext uri="{FF2B5EF4-FFF2-40B4-BE49-F238E27FC236}">
                <a16:creationId xmlns:a16="http://schemas.microsoft.com/office/drawing/2014/main" id="{F4BC2376-2C26-45ED-9E6C-F36C1C17E86B}"/>
              </a:ext>
            </a:extLst>
          </p:cNvPr>
          <p:cNvSpPr txBox="1"/>
          <p:nvPr/>
        </p:nvSpPr>
        <p:spPr>
          <a:xfrm>
            <a:off x="6238960" y="3245880"/>
            <a:ext cx="340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2</a:t>
            </a:r>
          </a:p>
        </p:txBody>
      </p:sp>
      <p:sp>
        <p:nvSpPr>
          <p:cNvPr id="9" name="TextBox 8">
            <a:extLst>
              <a:ext uri="{FF2B5EF4-FFF2-40B4-BE49-F238E27FC236}">
                <a16:creationId xmlns:a16="http://schemas.microsoft.com/office/drawing/2014/main" id="{EC44FD53-9FFC-4896-9953-E0426FF1FEFB}"/>
              </a:ext>
            </a:extLst>
          </p:cNvPr>
          <p:cNvSpPr txBox="1"/>
          <p:nvPr/>
        </p:nvSpPr>
        <p:spPr>
          <a:xfrm>
            <a:off x="8365782" y="3244591"/>
            <a:ext cx="271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a:t>
            </a:r>
          </a:p>
        </p:txBody>
      </p:sp>
    </p:spTree>
    <p:extLst>
      <p:ext uri="{BB962C8B-B14F-4D97-AF65-F5344CB8AC3E}">
        <p14:creationId xmlns:p14="http://schemas.microsoft.com/office/powerpoint/2010/main" val="3774424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9BB9B-1AD3-474B-90F8-E5375C9D0D4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PCB</a:t>
            </a:r>
          </a:p>
        </p:txBody>
      </p:sp>
      <p:pic>
        <p:nvPicPr>
          <p:cNvPr id="6" name="Picture 6" descr="A screenshot of a cell phone&#10;&#10;Description generated with very high confidence">
            <a:extLst>
              <a:ext uri="{FF2B5EF4-FFF2-40B4-BE49-F238E27FC236}">
                <a16:creationId xmlns:a16="http://schemas.microsoft.com/office/drawing/2014/main" id="{FD7796C2-2278-405B-BA3D-6C8E3B07FACE}"/>
              </a:ext>
            </a:extLst>
          </p:cNvPr>
          <p:cNvPicPr>
            <a:picLocks noChangeAspect="1"/>
          </p:cNvPicPr>
          <p:nvPr/>
        </p:nvPicPr>
        <p:blipFill>
          <a:blip r:embed="rId3"/>
          <a:stretch>
            <a:fillRect/>
          </a:stretch>
        </p:blipFill>
        <p:spPr>
          <a:xfrm>
            <a:off x="633999" y="946609"/>
            <a:ext cx="6912217" cy="4441099"/>
          </a:xfrm>
          <a:prstGeom prst="rect">
            <a:avLst/>
          </a:prstGeom>
        </p:spPr>
      </p:pic>
      <p:cxnSp>
        <p:nvCxnSpPr>
          <p:cNvPr id="19" name="Straight Connector 18">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729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2DDA1-0BBF-4942-AECF-0726EC8BF8CB}"/>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3600">
                <a:solidFill>
                  <a:schemeClr val="tx1">
                    <a:lumMod val="85000"/>
                    <a:lumOff val="15000"/>
                  </a:schemeClr>
                </a:solidFill>
              </a:rPr>
              <a:t>Converter board</a:t>
            </a:r>
          </a:p>
        </p:txBody>
      </p:sp>
      <p:pic>
        <p:nvPicPr>
          <p:cNvPr id="4" name="Picture 4" descr="A circuit board&#10;&#10;Description generated with high confidence">
            <a:extLst>
              <a:ext uri="{FF2B5EF4-FFF2-40B4-BE49-F238E27FC236}">
                <a16:creationId xmlns:a16="http://schemas.microsoft.com/office/drawing/2014/main" id="{4525A729-6180-4208-9B9C-492D5085EA35}"/>
              </a:ext>
            </a:extLst>
          </p:cNvPr>
          <p:cNvPicPr>
            <a:picLocks noGrp="1" noChangeAspect="1"/>
          </p:cNvPicPr>
          <p:nvPr>
            <p:ph idx="1"/>
          </p:nvPr>
        </p:nvPicPr>
        <p:blipFill>
          <a:blip r:embed="rId3"/>
          <a:stretch>
            <a:fillRect/>
          </a:stretch>
        </p:blipFill>
        <p:spPr>
          <a:xfrm>
            <a:off x="633999" y="929327"/>
            <a:ext cx="6912217" cy="4475664"/>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2957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7BB4F-E568-45A5-AF9E-31E7106E27D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Power Systems</a:t>
            </a:r>
          </a:p>
        </p:txBody>
      </p:sp>
      <p:pic>
        <p:nvPicPr>
          <p:cNvPr id="6" name="Picture 6" descr="A circuit board&#10;&#10;Description generated with high confidence">
            <a:extLst>
              <a:ext uri="{FF2B5EF4-FFF2-40B4-BE49-F238E27FC236}">
                <a16:creationId xmlns:a16="http://schemas.microsoft.com/office/drawing/2014/main" id="{C5B320E8-C375-4BCD-8A13-6F3213B32891}"/>
              </a:ext>
            </a:extLst>
          </p:cNvPr>
          <p:cNvPicPr>
            <a:picLocks noGrp="1" noChangeAspect="1"/>
          </p:cNvPicPr>
          <p:nvPr>
            <p:ph idx="1"/>
          </p:nvPr>
        </p:nvPicPr>
        <p:blipFill>
          <a:blip r:embed="rId2"/>
          <a:stretch>
            <a:fillRect/>
          </a:stretch>
        </p:blipFill>
        <p:spPr>
          <a:xfrm>
            <a:off x="633999" y="929327"/>
            <a:ext cx="6912217" cy="4475664"/>
          </a:xfrm>
          <a:prstGeom prst="rect">
            <a:avLst/>
          </a:prstGeom>
        </p:spPr>
      </p:pic>
      <p:cxnSp>
        <p:nvCxnSpPr>
          <p:cNvPr id="35" name="Straight Connector 34">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7060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7BB4F-E568-45A5-AF9E-31E7106E27D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Primary Board Logic</a:t>
            </a:r>
          </a:p>
        </p:txBody>
      </p:sp>
      <p:pic>
        <p:nvPicPr>
          <p:cNvPr id="6" name="Picture 6" descr="A picture containing text&#10;&#10;Description generated with very high confidence">
            <a:extLst>
              <a:ext uri="{FF2B5EF4-FFF2-40B4-BE49-F238E27FC236}">
                <a16:creationId xmlns:a16="http://schemas.microsoft.com/office/drawing/2014/main" id="{49443E3E-EF5D-40FC-81A7-9473B8511E5F}"/>
              </a:ext>
            </a:extLst>
          </p:cNvPr>
          <p:cNvPicPr>
            <a:picLocks noGrp="1" noChangeAspect="1"/>
          </p:cNvPicPr>
          <p:nvPr>
            <p:ph idx="1"/>
          </p:nvPr>
        </p:nvPicPr>
        <p:blipFill>
          <a:blip r:embed="rId2"/>
          <a:stretch>
            <a:fillRect/>
          </a:stretch>
        </p:blipFill>
        <p:spPr>
          <a:xfrm>
            <a:off x="633999" y="929327"/>
            <a:ext cx="6912217" cy="4475664"/>
          </a:xfrm>
          <a:prstGeom prst="rect">
            <a:avLst/>
          </a:prstGeom>
        </p:spPr>
      </p:pic>
      <p:cxnSp>
        <p:nvCxnSpPr>
          <p:cNvPr id="35" name="Straight Connector 34">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9260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7BB4F-E568-45A5-AF9E-31E7106E27D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I/O Ports</a:t>
            </a:r>
          </a:p>
        </p:txBody>
      </p:sp>
      <p:pic>
        <p:nvPicPr>
          <p:cNvPr id="13" name="Picture 14" descr="A picture containing text&#10;&#10;Description generated with very high confidence">
            <a:extLst>
              <a:ext uri="{FF2B5EF4-FFF2-40B4-BE49-F238E27FC236}">
                <a16:creationId xmlns:a16="http://schemas.microsoft.com/office/drawing/2014/main" id="{D5F54430-D666-4A20-85CE-58DD0B7888D4}"/>
              </a:ext>
            </a:extLst>
          </p:cNvPr>
          <p:cNvPicPr>
            <a:picLocks noGrp="1" noChangeAspect="1"/>
          </p:cNvPicPr>
          <p:nvPr>
            <p:ph idx="1"/>
          </p:nvPr>
        </p:nvPicPr>
        <p:blipFill>
          <a:blip r:embed="rId2"/>
          <a:stretch>
            <a:fillRect/>
          </a:stretch>
        </p:blipFill>
        <p:spPr>
          <a:xfrm>
            <a:off x="633999" y="929327"/>
            <a:ext cx="6912217" cy="4475664"/>
          </a:xfrm>
          <a:prstGeom prst="rect">
            <a:avLst/>
          </a:prstGeom>
        </p:spPr>
      </p:pic>
      <p:cxnSp>
        <p:nvCxnSpPr>
          <p:cNvPr id="35" name="Straight Connector 34">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F2AFD248-8C20-4CC7-ACB2-B57481273063}"/>
              </a:ext>
            </a:extLst>
          </p:cNvPr>
          <p:cNvSpPr txBox="1"/>
          <p:nvPr/>
        </p:nvSpPr>
        <p:spPr>
          <a:xfrm>
            <a:off x="1113183" y="516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Sensor Inputs</a:t>
            </a:r>
          </a:p>
        </p:txBody>
      </p:sp>
      <p:sp>
        <p:nvSpPr>
          <p:cNvPr id="4" name="TextBox 3">
            <a:extLst>
              <a:ext uri="{FF2B5EF4-FFF2-40B4-BE49-F238E27FC236}">
                <a16:creationId xmlns:a16="http://schemas.microsoft.com/office/drawing/2014/main" id="{088D6329-4EA4-4213-AD00-F0FE5E047D35}"/>
              </a:ext>
            </a:extLst>
          </p:cNvPr>
          <p:cNvSpPr txBox="1"/>
          <p:nvPr/>
        </p:nvSpPr>
        <p:spPr>
          <a:xfrm>
            <a:off x="4226754" y="5161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Power I/O</a:t>
            </a:r>
          </a:p>
        </p:txBody>
      </p:sp>
      <p:sp>
        <p:nvSpPr>
          <p:cNvPr id="6" name="TextBox 5">
            <a:extLst>
              <a:ext uri="{FF2B5EF4-FFF2-40B4-BE49-F238E27FC236}">
                <a16:creationId xmlns:a16="http://schemas.microsoft.com/office/drawing/2014/main" id="{57ED5B52-EEAE-4E36-9436-E8B8DA2C7E35}"/>
              </a:ext>
            </a:extLst>
          </p:cNvPr>
          <p:cNvSpPr txBox="1"/>
          <p:nvPr/>
        </p:nvSpPr>
        <p:spPr>
          <a:xfrm>
            <a:off x="5827367" y="5154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JTAG</a:t>
            </a:r>
          </a:p>
        </p:txBody>
      </p:sp>
      <p:sp>
        <p:nvSpPr>
          <p:cNvPr id="7" name="TextBox 6">
            <a:extLst>
              <a:ext uri="{FF2B5EF4-FFF2-40B4-BE49-F238E27FC236}">
                <a16:creationId xmlns:a16="http://schemas.microsoft.com/office/drawing/2014/main" id="{0F54159F-A572-4E81-A58C-50EC0BACC98E}"/>
              </a:ext>
            </a:extLst>
          </p:cNvPr>
          <p:cNvSpPr txBox="1"/>
          <p:nvPr/>
        </p:nvSpPr>
        <p:spPr>
          <a:xfrm>
            <a:off x="4611894" y="54622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Additional GPIO</a:t>
            </a:r>
          </a:p>
        </p:txBody>
      </p:sp>
      <p:sp>
        <p:nvSpPr>
          <p:cNvPr id="8" name="TextBox 7">
            <a:extLst>
              <a:ext uri="{FF2B5EF4-FFF2-40B4-BE49-F238E27FC236}">
                <a16:creationId xmlns:a16="http://schemas.microsoft.com/office/drawing/2014/main" id="{CE0E498A-3F1E-442A-A2F5-CE8ACE296B47}"/>
              </a:ext>
            </a:extLst>
          </p:cNvPr>
          <p:cNvSpPr txBox="1"/>
          <p:nvPr/>
        </p:nvSpPr>
        <p:spPr>
          <a:xfrm>
            <a:off x="2479812" y="5329030"/>
            <a:ext cx="2743200"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a:t>Programming</a:t>
            </a:r>
          </a:p>
          <a:p>
            <a:pPr algn="ctr">
              <a:spcAft>
                <a:spcPts val="600"/>
              </a:spcAft>
            </a:pPr>
            <a:r>
              <a:rPr lang="en-US">
                <a:cs typeface="Calibri"/>
              </a:rPr>
              <a:t>Interface</a:t>
            </a:r>
          </a:p>
        </p:txBody>
      </p:sp>
    </p:spTree>
    <p:extLst>
      <p:ext uri="{BB962C8B-B14F-4D97-AF65-F5344CB8AC3E}">
        <p14:creationId xmlns:p14="http://schemas.microsoft.com/office/powerpoint/2010/main" val="4289628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BDF8-9F6D-44B7-8C2B-4CD508C343A2}"/>
              </a:ext>
            </a:extLst>
          </p:cNvPr>
          <p:cNvSpPr>
            <a:spLocks noGrp="1"/>
          </p:cNvSpPr>
          <p:nvPr>
            <p:ph type="title"/>
          </p:nvPr>
        </p:nvSpPr>
        <p:spPr>
          <a:xfrm>
            <a:off x="1167460" y="354782"/>
            <a:ext cx="8911687" cy="1280890"/>
          </a:xfrm>
        </p:spPr>
        <p:txBody>
          <a:bodyPr>
            <a:normAutofit fontScale="90000"/>
          </a:bodyPr>
          <a:lstStyle/>
          <a:p>
            <a:r>
              <a:rPr lang="en-US"/>
              <a:t/>
            </a:r>
            <a:br>
              <a:rPr lang="en-US"/>
            </a:br>
            <a:r>
              <a:rPr lang="en-US">
                <a:ea typeface="+mj-lt"/>
                <a:cs typeface="+mj-lt"/>
              </a:rPr>
              <a:t>Reasoning for and comparisons of the Selector Chip</a:t>
            </a:r>
            <a:endParaRPr lang="en-US"/>
          </a:p>
        </p:txBody>
      </p:sp>
      <p:sp>
        <p:nvSpPr>
          <p:cNvPr id="3" name="Content Placeholder 2">
            <a:extLst>
              <a:ext uri="{FF2B5EF4-FFF2-40B4-BE49-F238E27FC236}">
                <a16:creationId xmlns:a16="http://schemas.microsoft.com/office/drawing/2014/main" id="{A2BF1932-C67D-40F2-BCA6-FC2BD8485750}"/>
              </a:ext>
            </a:extLst>
          </p:cNvPr>
          <p:cNvSpPr>
            <a:spLocks noGrp="1"/>
          </p:cNvSpPr>
          <p:nvPr>
            <p:ph idx="1"/>
          </p:nvPr>
        </p:nvSpPr>
        <p:spPr>
          <a:xfrm>
            <a:off x="1111195" y="1638682"/>
            <a:ext cx="8915400" cy="3777622"/>
          </a:xfrm>
        </p:spPr>
        <p:txBody>
          <a:bodyPr vert="horz" lIns="91440" tIns="45720" rIns="91440" bIns="45720" rtlCol="0" anchor="t">
            <a:normAutofit/>
          </a:bodyPr>
          <a:lstStyle/>
          <a:p>
            <a:pPr>
              <a:lnSpc>
                <a:spcPct val="150000"/>
              </a:lnSpc>
            </a:pPr>
            <a:r>
              <a:rPr lang="en-US" b="1"/>
              <a:t>There are 16 individual sensors and each output analog signal </a:t>
            </a:r>
          </a:p>
          <a:p>
            <a:pPr>
              <a:lnSpc>
                <a:spcPct val="150000"/>
              </a:lnSpc>
            </a:pPr>
            <a:r>
              <a:rPr lang="en-US" b="1"/>
              <a:t>The converter can only do one source at a time</a:t>
            </a:r>
            <a:endParaRPr lang="en-US" b="1">
              <a:cs typeface="Calibri"/>
            </a:endParaRPr>
          </a:p>
          <a:p>
            <a:pPr>
              <a:lnSpc>
                <a:spcPct val="150000"/>
              </a:lnSpc>
            </a:pPr>
            <a:r>
              <a:rPr lang="en-US" b="1"/>
              <a:t>None of the sensors can share lines directly </a:t>
            </a:r>
            <a:endParaRPr lang="en-US" b="1">
              <a:cs typeface="Calibri"/>
            </a:endParaRPr>
          </a:p>
          <a:p>
            <a:endParaRPr lang="en-US"/>
          </a:p>
        </p:txBody>
      </p:sp>
      <p:graphicFrame>
        <p:nvGraphicFramePr>
          <p:cNvPr id="5" name="Table 4">
            <a:extLst>
              <a:ext uri="{FF2B5EF4-FFF2-40B4-BE49-F238E27FC236}">
                <a16:creationId xmlns:a16="http://schemas.microsoft.com/office/drawing/2014/main" id="{B4C52398-AA5C-483D-97BE-621607D30A82}"/>
              </a:ext>
            </a:extLst>
          </p:cNvPr>
          <p:cNvGraphicFramePr>
            <a:graphicFrameLocks noGrp="1"/>
          </p:cNvGraphicFramePr>
          <p:nvPr>
            <p:extLst>
              <p:ext uri="{D42A27DB-BD31-4B8C-83A1-F6EECF244321}">
                <p14:modId xmlns:p14="http://schemas.microsoft.com/office/powerpoint/2010/main" val="1446755478"/>
              </p:ext>
            </p:extLst>
          </p:nvPr>
        </p:nvGraphicFramePr>
        <p:xfrm>
          <a:off x="2120604" y="3550093"/>
          <a:ext cx="6718478" cy="2621925"/>
        </p:xfrm>
        <a:graphic>
          <a:graphicData uri="http://schemas.openxmlformats.org/drawingml/2006/table">
            <a:tbl>
              <a:tblPr firstRow="1" bandRow="1">
                <a:tableStyleId>{5C22544A-7EE6-4342-B048-85BDC9FD1C3A}</a:tableStyleId>
              </a:tblPr>
              <a:tblGrid>
                <a:gridCol w="1399953">
                  <a:extLst>
                    <a:ext uri="{9D8B030D-6E8A-4147-A177-3AD203B41FA5}">
                      <a16:colId xmlns:a16="http://schemas.microsoft.com/office/drawing/2014/main" val="4010256731"/>
                    </a:ext>
                  </a:extLst>
                </a:gridCol>
                <a:gridCol w="1063705">
                  <a:extLst>
                    <a:ext uri="{9D8B030D-6E8A-4147-A177-3AD203B41FA5}">
                      <a16:colId xmlns:a16="http://schemas.microsoft.com/office/drawing/2014/main" val="2442121774"/>
                    </a:ext>
                  </a:extLst>
                </a:gridCol>
                <a:gridCol w="1063705">
                  <a:extLst>
                    <a:ext uri="{9D8B030D-6E8A-4147-A177-3AD203B41FA5}">
                      <a16:colId xmlns:a16="http://schemas.microsoft.com/office/drawing/2014/main" val="158454819"/>
                    </a:ext>
                  </a:extLst>
                </a:gridCol>
                <a:gridCol w="1063705">
                  <a:extLst>
                    <a:ext uri="{9D8B030D-6E8A-4147-A177-3AD203B41FA5}">
                      <a16:colId xmlns:a16="http://schemas.microsoft.com/office/drawing/2014/main" val="4190049288"/>
                    </a:ext>
                  </a:extLst>
                </a:gridCol>
                <a:gridCol w="1063705">
                  <a:extLst>
                    <a:ext uri="{9D8B030D-6E8A-4147-A177-3AD203B41FA5}">
                      <a16:colId xmlns:a16="http://schemas.microsoft.com/office/drawing/2014/main" val="4068419362"/>
                    </a:ext>
                  </a:extLst>
                </a:gridCol>
                <a:gridCol w="1063705">
                  <a:extLst>
                    <a:ext uri="{9D8B030D-6E8A-4147-A177-3AD203B41FA5}">
                      <a16:colId xmlns:a16="http://schemas.microsoft.com/office/drawing/2014/main" val="2006446348"/>
                    </a:ext>
                  </a:extLst>
                </a:gridCol>
              </a:tblGrid>
              <a:tr h="425833">
                <a:tc>
                  <a:txBody>
                    <a:bodyPr/>
                    <a:lstStyle/>
                    <a:p>
                      <a:pPr rtl="0" fontAlgn="t">
                        <a:spcBef>
                          <a:spcPts val="0"/>
                        </a:spcBef>
                        <a:spcAft>
                          <a:spcPts val="0"/>
                        </a:spcAft>
                      </a:pPr>
                      <a:r>
                        <a:rPr lang="en-US" sz="1200">
                          <a:effectLst/>
                        </a:rPr>
                        <a:t>Chip</a:t>
                      </a:r>
                      <a:endParaRPr lang="en-US">
                        <a:effectLst/>
                      </a:endParaRPr>
                    </a:p>
                  </a:txBody>
                  <a:tcPr marL="63500" marR="63500" marT="63500" marB="63500"/>
                </a:tc>
                <a:tc>
                  <a:txBody>
                    <a:bodyPr/>
                    <a:lstStyle/>
                    <a:p>
                      <a:pPr rtl="0" fontAlgn="t">
                        <a:spcBef>
                          <a:spcPts val="0"/>
                        </a:spcBef>
                        <a:spcAft>
                          <a:spcPts val="0"/>
                        </a:spcAft>
                      </a:pPr>
                      <a:r>
                        <a:rPr lang="en-US" sz="1200">
                          <a:effectLst/>
                        </a:rPr>
                        <a:t>Configuration</a:t>
                      </a:r>
                      <a:endParaRPr lang="en-US">
                        <a:effectLst/>
                      </a:endParaRPr>
                    </a:p>
                  </a:txBody>
                  <a:tcPr marL="63500" marR="63500" marT="63500" marB="63500"/>
                </a:tc>
                <a:tc>
                  <a:txBody>
                    <a:bodyPr/>
                    <a:lstStyle/>
                    <a:p>
                      <a:pPr rtl="0" fontAlgn="t">
                        <a:spcBef>
                          <a:spcPts val="0"/>
                        </a:spcBef>
                        <a:spcAft>
                          <a:spcPts val="0"/>
                        </a:spcAft>
                      </a:pPr>
                      <a:r>
                        <a:rPr lang="en-US" sz="1200">
                          <a:effectLst/>
                        </a:rPr>
                        <a:t>Resistance</a:t>
                      </a:r>
                      <a:endParaRPr lang="en-US">
                        <a:effectLst/>
                      </a:endParaRPr>
                    </a:p>
                  </a:txBody>
                  <a:tcPr marL="63500" marR="63500" marT="63500" marB="63500"/>
                </a:tc>
                <a:tc>
                  <a:txBody>
                    <a:bodyPr/>
                    <a:lstStyle/>
                    <a:p>
                      <a:pPr algn="ctr" rtl="0" fontAlgn="t">
                        <a:spcBef>
                          <a:spcPts val="0"/>
                        </a:spcBef>
                        <a:spcAft>
                          <a:spcPts val="0"/>
                        </a:spcAft>
                      </a:pPr>
                      <a:r>
                        <a:rPr lang="en-US" sz="1200">
                          <a:effectLst/>
                        </a:rPr>
                        <a:t>Delay</a:t>
                      </a:r>
                      <a:endParaRPr lang="en-US">
                        <a:effectLst/>
                      </a:endParaRPr>
                    </a:p>
                  </a:txBody>
                  <a:tcPr marL="63500" marR="63500" marT="63500" marB="63500"/>
                </a:tc>
                <a:tc>
                  <a:txBody>
                    <a:bodyPr/>
                    <a:lstStyle/>
                    <a:p>
                      <a:pPr rtl="0" fontAlgn="t">
                        <a:spcBef>
                          <a:spcPts val="0"/>
                        </a:spcBef>
                        <a:spcAft>
                          <a:spcPts val="0"/>
                        </a:spcAft>
                      </a:pPr>
                      <a:r>
                        <a:rPr lang="en-US" sz="1200">
                          <a:effectLst/>
                        </a:rPr>
                        <a:t>Cost per unit</a:t>
                      </a:r>
                      <a:endParaRPr lang="en-US">
                        <a:effectLst/>
                      </a:endParaRPr>
                    </a:p>
                  </a:txBody>
                  <a:tcPr marL="63500" marR="63500" marT="63500" marB="63500"/>
                </a:tc>
                <a:tc>
                  <a:txBody>
                    <a:bodyPr/>
                    <a:lstStyle/>
                    <a:p>
                      <a:pPr rtl="0" fontAlgn="t">
                        <a:spcBef>
                          <a:spcPts val="0"/>
                        </a:spcBef>
                        <a:spcAft>
                          <a:spcPts val="0"/>
                        </a:spcAft>
                      </a:pPr>
                      <a:r>
                        <a:rPr lang="en-US" sz="1200">
                          <a:effectLst/>
                        </a:rPr>
                        <a:t>Place ordered</a:t>
                      </a:r>
                      <a:endParaRPr lang="en-US">
                        <a:effectLst/>
                      </a:endParaRPr>
                    </a:p>
                  </a:txBody>
                  <a:tcPr marL="63500" marR="63500" marT="63500" marB="63500"/>
                </a:tc>
                <a:extLst>
                  <a:ext uri="{0D108BD9-81ED-4DB2-BD59-A6C34878D82A}">
                    <a16:rowId xmlns:a16="http://schemas.microsoft.com/office/drawing/2014/main" val="4268043843"/>
                  </a:ext>
                </a:extLst>
              </a:tr>
              <a:tr h="425833">
                <a:tc>
                  <a:txBody>
                    <a:bodyPr/>
                    <a:lstStyle/>
                    <a:p>
                      <a:pPr algn="ctr" rtl="0" fontAlgn="t">
                        <a:spcBef>
                          <a:spcPts val="0"/>
                        </a:spcBef>
                        <a:spcAft>
                          <a:spcPts val="0"/>
                        </a:spcAft>
                      </a:pPr>
                      <a:r>
                        <a:rPr lang="en-US" sz="1200">
                          <a:effectLst/>
                        </a:rPr>
                        <a:t>CD4067B</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 1</a:t>
                      </a:r>
                      <a:endParaRPr lang="en-US">
                        <a:effectLst/>
                      </a:endParaRPr>
                    </a:p>
                  </a:txBody>
                  <a:tcPr marL="63500" marR="63500" marT="63500" marB="63500"/>
                </a:tc>
                <a:tc>
                  <a:txBody>
                    <a:bodyPr/>
                    <a:lstStyle/>
                    <a:p>
                      <a:pPr algn="ctr" rtl="0" fontAlgn="t">
                        <a:spcBef>
                          <a:spcPts val="0"/>
                        </a:spcBef>
                        <a:spcAft>
                          <a:spcPts val="0"/>
                        </a:spcAft>
                      </a:pPr>
                      <a:r>
                        <a:rPr lang="el-GR" sz="1200">
                          <a:effectLst/>
                        </a:rPr>
                        <a:t>125 Ω</a:t>
                      </a:r>
                      <a:endParaRPr lang="el-GR">
                        <a:effectLst/>
                      </a:endParaRPr>
                    </a:p>
                  </a:txBody>
                  <a:tcPr marL="63500" marR="63500" marT="63500" marB="63500"/>
                </a:tc>
                <a:tc>
                  <a:txBody>
                    <a:bodyPr/>
                    <a:lstStyle/>
                    <a:p>
                      <a:pPr algn="ctr" rtl="0" fontAlgn="t">
                        <a:spcBef>
                          <a:spcPts val="0"/>
                        </a:spcBef>
                        <a:spcAft>
                          <a:spcPts val="0"/>
                        </a:spcAft>
                      </a:pPr>
                      <a:r>
                        <a:rPr lang="en-US" sz="1200">
                          <a:effectLst/>
                        </a:rPr>
                        <a:t>220ns </a:t>
                      </a:r>
                      <a:endParaRPr lang="en-US">
                        <a:effectLst/>
                      </a:endParaRPr>
                    </a:p>
                  </a:txBody>
                  <a:tcPr marL="63500" marR="63500" marT="63500" marB="63500"/>
                </a:tc>
                <a:tc>
                  <a:txBody>
                    <a:bodyPr/>
                    <a:lstStyle/>
                    <a:p>
                      <a:pPr algn="ctr" rtl="0" fontAlgn="t">
                        <a:spcBef>
                          <a:spcPts val="0"/>
                        </a:spcBef>
                        <a:spcAft>
                          <a:spcPts val="0"/>
                        </a:spcAft>
                      </a:pPr>
                      <a:r>
                        <a:rPr lang="en-US" sz="1200">
                          <a:effectLst/>
                        </a:rPr>
                        <a:t>$1.34</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2800039179"/>
                  </a:ext>
                </a:extLst>
              </a:tr>
              <a:tr h="425833">
                <a:tc>
                  <a:txBody>
                    <a:bodyPr/>
                    <a:lstStyle/>
                    <a:p>
                      <a:pPr rtl="0" fontAlgn="t">
                        <a:spcBef>
                          <a:spcPts val="0"/>
                        </a:spcBef>
                        <a:spcAft>
                          <a:spcPts val="0"/>
                        </a:spcAft>
                      </a:pPr>
                      <a:r>
                        <a:rPr lang="en-US" sz="1200">
                          <a:solidFill>
                            <a:srgbClr val="FF0000"/>
                          </a:solidFill>
                          <a:effectLst/>
                        </a:rPr>
                        <a:t>CD74HC4067M</a:t>
                      </a:r>
                      <a:endParaRPr lang="en-US">
                        <a:solidFill>
                          <a:srgbClr val="FF0000"/>
                        </a:solidFill>
                        <a:effectLst/>
                      </a:endParaRPr>
                    </a:p>
                  </a:txBody>
                  <a:tcPr marL="63500" marR="63500" marT="63500" marB="63500"/>
                </a:tc>
                <a:tc>
                  <a:txBody>
                    <a:bodyPr/>
                    <a:lstStyle/>
                    <a:p>
                      <a:pPr algn="ctr" rtl="0" fontAlgn="t">
                        <a:spcBef>
                          <a:spcPts val="0"/>
                        </a:spcBef>
                        <a:spcAft>
                          <a:spcPts val="0"/>
                        </a:spcAft>
                      </a:pPr>
                      <a:r>
                        <a:rPr lang="en-US" sz="1200">
                          <a:solidFill>
                            <a:srgbClr val="FF0000"/>
                          </a:solidFill>
                          <a:effectLst/>
                        </a:rPr>
                        <a:t>16 to 1</a:t>
                      </a:r>
                      <a:endParaRPr lang="en-US">
                        <a:solidFill>
                          <a:srgbClr val="FF0000"/>
                        </a:solidFill>
                        <a:effectLst/>
                      </a:endParaRPr>
                    </a:p>
                  </a:txBody>
                  <a:tcPr marL="63500" marR="63500" marT="63500" marB="63500"/>
                </a:tc>
                <a:tc>
                  <a:txBody>
                    <a:bodyPr/>
                    <a:lstStyle/>
                    <a:p>
                      <a:pPr algn="ctr" rtl="0" fontAlgn="t">
                        <a:spcBef>
                          <a:spcPts val="0"/>
                        </a:spcBef>
                        <a:spcAft>
                          <a:spcPts val="0"/>
                        </a:spcAft>
                      </a:pPr>
                      <a:r>
                        <a:rPr lang="el-GR" sz="1200">
                          <a:solidFill>
                            <a:srgbClr val="FF0000"/>
                          </a:solidFill>
                          <a:effectLst/>
                        </a:rPr>
                        <a:t>160 Ω</a:t>
                      </a:r>
                      <a:endParaRPr lang="el-GR">
                        <a:solidFill>
                          <a:srgbClr val="FF0000"/>
                        </a:solidFill>
                        <a:effectLst/>
                      </a:endParaRPr>
                    </a:p>
                  </a:txBody>
                  <a:tcPr marL="63500" marR="63500" marT="63500" marB="63500"/>
                </a:tc>
                <a:tc>
                  <a:txBody>
                    <a:bodyPr/>
                    <a:lstStyle/>
                    <a:p>
                      <a:pPr algn="ctr" rtl="0" fontAlgn="t">
                        <a:spcBef>
                          <a:spcPts val="0"/>
                        </a:spcBef>
                        <a:spcAft>
                          <a:spcPts val="0"/>
                        </a:spcAft>
                      </a:pPr>
                      <a:r>
                        <a:rPr lang="en-US" sz="1200">
                          <a:solidFill>
                            <a:srgbClr val="FF0000"/>
                          </a:solidFill>
                          <a:effectLst/>
                        </a:rPr>
                        <a:t>51ns to 49ns</a:t>
                      </a:r>
                      <a:endParaRPr lang="en-US">
                        <a:solidFill>
                          <a:srgbClr val="FF0000"/>
                        </a:solidFill>
                        <a:effectLst/>
                      </a:endParaRPr>
                    </a:p>
                  </a:txBody>
                  <a:tcPr marL="63500" marR="63500" marT="63500" marB="63500"/>
                </a:tc>
                <a:tc>
                  <a:txBody>
                    <a:bodyPr/>
                    <a:lstStyle/>
                    <a:p>
                      <a:pPr algn="ctr" rtl="0" fontAlgn="t">
                        <a:spcBef>
                          <a:spcPts val="0"/>
                        </a:spcBef>
                        <a:spcAft>
                          <a:spcPts val="0"/>
                        </a:spcAft>
                      </a:pPr>
                      <a:r>
                        <a:rPr lang="en-US" sz="1200">
                          <a:solidFill>
                            <a:srgbClr val="FF0000"/>
                          </a:solidFill>
                          <a:effectLst/>
                        </a:rPr>
                        <a:t>$0.93</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digikey.com</a:t>
                      </a:r>
                      <a:endParaRPr lang="en-US">
                        <a:solidFill>
                          <a:srgbClr val="FF0000"/>
                        </a:solidFill>
                        <a:effectLst/>
                      </a:endParaRPr>
                    </a:p>
                  </a:txBody>
                  <a:tcPr marL="63500" marR="63500" marT="63500" marB="63500"/>
                </a:tc>
                <a:extLst>
                  <a:ext uri="{0D108BD9-81ED-4DB2-BD59-A6C34878D82A}">
                    <a16:rowId xmlns:a16="http://schemas.microsoft.com/office/drawing/2014/main" val="2798347466"/>
                  </a:ext>
                </a:extLst>
              </a:tr>
              <a:tr h="425833">
                <a:tc>
                  <a:txBody>
                    <a:bodyPr/>
                    <a:lstStyle/>
                    <a:p>
                      <a:pPr rtl="0" fontAlgn="t">
                        <a:spcBef>
                          <a:spcPts val="0"/>
                        </a:spcBef>
                        <a:spcAft>
                          <a:spcPts val="0"/>
                        </a:spcAft>
                      </a:pPr>
                      <a:r>
                        <a:rPr lang="en-US" sz="1200">
                          <a:effectLst/>
                        </a:rPr>
                        <a:t>CD74HC4067M96</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 1</a:t>
                      </a:r>
                      <a:endParaRPr lang="en-US">
                        <a:effectLst/>
                      </a:endParaRPr>
                    </a:p>
                  </a:txBody>
                  <a:tcPr marL="63500" marR="63500" marT="63500" marB="63500"/>
                </a:tc>
                <a:tc>
                  <a:txBody>
                    <a:bodyPr/>
                    <a:lstStyle/>
                    <a:p>
                      <a:pPr algn="ctr" rtl="0" fontAlgn="t">
                        <a:spcBef>
                          <a:spcPts val="0"/>
                        </a:spcBef>
                        <a:spcAft>
                          <a:spcPts val="0"/>
                        </a:spcAft>
                      </a:pPr>
                      <a:r>
                        <a:rPr lang="el-GR" sz="1200">
                          <a:effectLst/>
                        </a:rPr>
                        <a:t>160 Ω</a:t>
                      </a:r>
                      <a:endParaRPr lang="el-GR">
                        <a:effectLst/>
                      </a:endParaRPr>
                    </a:p>
                  </a:txBody>
                  <a:tcPr marL="63500" marR="63500" marT="63500" marB="63500"/>
                </a:tc>
                <a:tc>
                  <a:txBody>
                    <a:bodyPr/>
                    <a:lstStyle/>
                    <a:p>
                      <a:pPr algn="ctr" rtl="0" fontAlgn="t">
                        <a:spcBef>
                          <a:spcPts val="0"/>
                        </a:spcBef>
                        <a:spcAft>
                          <a:spcPts val="0"/>
                        </a:spcAft>
                      </a:pPr>
                      <a:r>
                        <a:rPr lang="en-US" sz="1200">
                          <a:effectLst/>
                        </a:rPr>
                        <a:t>51ns to 49ns</a:t>
                      </a:r>
                      <a:endParaRPr lang="en-US">
                        <a:effectLst/>
                      </a:endParaRPr>
                    </a:p>
                  </a:txBody>
                  <a:tcPr marL="63500" marR="63500" marT="63500" marB="63500"/>
                </a:tc>
                <a:tc>
                  <a:txBody>
                    <a:bodyPr/>
                    <a:lstStyle/>
                    <a:p>
                      <a:pPr algn="ctr" rtl="0" fontAlgn="t">
                        <a:spcBef>
                          <a:spcPts val="0"/>
                        </a:spcBef>
                        <a:spcAft>
                          <a:spcPts val="0"/>
                        </a:spcAft>
                      </a:pPr>
                      <a:r>
                        <a:rPr lang="en-US" sz="1200">
                          <a:effectLst/>
                        </a:rPr>
                        <a:t>$0.80</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662506648"/>
                  </a:ext>
                </a:extLst>
              </a:tr>
              <a:tr h="458617">
                <a:tc>
                  <a:txBody>
                    <a:bodyPr/>
                    <a:lstStyle/>
                    <a:p>
                      <a:pPr rtl="0" fontAlgn="t">
                        <a:spcBef>
                          <a:spcPts val="0"/>
                        </a:spcBef>
                        <a:spcAft>
                          <a:spcPts val="0"/>
                        </a:spcAft>
                      </a:pPr>
                      <a:r>
                        <a:rPr lang="en-US" sz="1200">
                          <a:effectLst/>
                        </a:rPr>
                        <a:t>MPC506AU/1K</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 1</a:t>
                      </a:r>
                      <a:endParaRPr lang="en-US">
                        <a:effectLst/>
                      </a:endParaRPr>
                    </a:p>
                  </a:txBody>
                  <a:tcPr marL="63500" marR="63500" marT="63500" marB="63500"/>
                </a:tc>
                <a:tc>
                  <a:txBody>
                    <a:bodyPr/>
                    <a:lstStyle/>
                    <a:p>
                      <a:pPr algn="ctr" rtl="0" fontAlgn="t">
                        <a:spcBef>
                          <a:spcPts val="0"/>
                        </a:spcBef>
                        <a:spcAft>
                          <a:spcPts val="0"/>
                        </a:spcAft>
                      </a:pPr>
                      <a:r>
                        <a:rPr lang="en-US" sz="1200">
                          <a:effectLst/>
                        </a:rPr>
                        <a:t>1.5k </a:t>
                      </a:r>
                      <a:r>
                        <a:rPr lang="el-GR" sz="1200">
                          <a:effectLst/>
                        </a:rPr>
                        <a:t>Ω</a:t>
                      </a:r>
                      <a:endParaRPr lang="el-GR">
                        <a:effectLst/>
                      </a:endParaRPr>
                    </a:p>
                  </a:txBody>
                  <a:tcPr marL="63500" marR="63500" marT="63500" marB="63500"/>
                </a:tc>
                <a:tc>
                  <a:txBody>
                    <a:bodyPr/>
                    <a:lstStyle/>
                    <a:p>
                      <a:pPr rtl="0" fontAlgn="t">
                        <a:spcBef>
                          <a:spcPts val="0"/>
                        </a:spcBef>
                        <a:spcAft>
                          <a:spcPts val="0"/>
                        </a:spcAft>
                      </a:pPr>
                      <a:r>
                        <a:rPr lang="en-US" sz="1200">
                          <a:effectLst/>
                        </a:rPr>
                        <a:t>200ns to 250ns</a:t>
                      </a:r>
                      <a:endParaRPr lang="en-US">
                        <a:effectLst/>
                      </a:endParaRPr>
                    </a:p>
                  </a:txBody>
                  <a:tcPr marL="63500" marR="63500" marT="63500" marB="63500"/>
                </a:tc>
                <a:tc>
                  <a:txBody>
                    <a:bodyPr/>
                    <a:lstStyle/>
                    <a:p>
                      <a:pPr algn="ctr" rtl="0" fontAlgn="t">
                        <a:spcBef>
                          <a:spcPts val="0"/>
                        </a:spcBef>
                        <a:spcAft>
                          <a:spcPts val="0"/>
                        </a:spcAft>
                      </a:pPr>
                      <a:r>
                        <a:rPr lang="en-US" sz="1200">
                          <a:effectLst/>
                        </a:rPr>
                        <a:t>$14.49</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3081886801"/>
                  </a:ext>
                </a:extLst>
              </a:tr>
              <a:tr h="425833">
                <a:tc>
                  <a:txBody>
                    <a:bodyPr/>
                    <a:lstStyle/>
                    <a:p>
                      <a:pPr rtl="0" fontAlgn="t">
                        <a:spcBef>
                          <a:spcPts val="0"/>
                        </a:spcBef>
                        <a:spcAft>
                          <a:spcPts val="0"/>
                        </a:spcAft>
                      </a:pPr>
                      <a:r>
                        <a:rPr lang="en-US" sz="1200">
                          <a:effectLst/>
                        </a:rPr>
                        <a:t>CD74HCT4067M</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to1</a:t>
                      </a:r>
                      <a:endParaRPr lang="en-US">
                        <a:effectLst/>
                      </a:endParaRPr>
                    </a:p>
                  </a:txBody>
                  <a:tcPr marL="63500" marR="63500" marT="63500" marB="63500"/>
                </a:tc>
                <a:tc>
                  <a:txBody>
                    <a:bodyPr/>
                    <a:lstStyle/>
                    <a:p>
                      <a:pPr algn="ctr" rtl="0" fontAlgn="t">
                        <a:spcBef>
                          <a:spcPts val="0"/>
                        </a:spcBef>
                        <a:spcAft>
                          <a:spcPts val="0"/>
                        </a:spcAft>
                      </a:pPr>
                      <a:r>
                        <a:rPr lang="el-GR" sz="1200">
                          <a:effectLst/>
                        </a:rPr>
                        <a:t>180 Ω</a:t>
                      </a:r>
                      <a:endParaRPr lang="el-GR">
                        <a:effectLst/>
                      </a:endParaRPr>
                    </a:p>
                  </a:txBody>
                  <a:tcPr marL="63500" marR="63500" marT="63500" marB="63500"/>
                </a:tc>
                <a:tc>
                  <a:txBody>
                    <a:bodyPr/>
                    <a:lstStyle/>
                    <a:p>
                      <a:pPr rtl="0" fontAlgn="t">
                        <a:spcBef>
                          <a:spcPts val="0"/>
                        </a:spcBef>
                        <a:spcAft>
                          <a:spcPts val="0"/>
                        </a:spcAft>
                      </a:pPr>
                      <a:r>
                        <a:rPr lang="en-US" sz="1200">
                          <a:effectLst/>
                        </a:rPr>
                        <a:t>60ns to 55ns</a:t>
                      </a:r>
                      <a:endParaRPr lang="en-US">
                        <a:effectLst/>
                      </a:endParaRPr>
                    </a:p>
                  </a:txBody>
                  <a:tcPr marL="63500" marR="63500" marT="63500" marB="63500"/>
                </a:tc>
                <a:tc>
                  <a:txBody>
                    <a:bodyPr/>
                    <a:lstStyle/>
                    <a:p>
                      <a:pPr algn="ctr" rtl="0" fontAlgn="t">
                        <a:spcBef>
                          <a:spcPts val="0"/>
                        </a:spcBef>
                        <a:spcAft>
                          <a:spcPts val="0"/>
                        </a:spcAft>
                      </a:pPr>
                      <a:r>
                        <a:rPr lang="en-US" sz="1200">
                          <a:effectLst/>
                        </a:rPr>
                        <a:t>$0.93</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2951367241"/>
                  </a:ext>
                </a:extLst>
              </a:tr>
            </a:tbl>
          </a:graphicData>
        </a:graphic>
      </p:graphicFrame>
      <p:sp>
        <p:nvSpPr>
          <p:cNvPr id="6" name="TextBox 5">
            <a:extLst>
              <a:ext uri="{FF2B5EF4-FFF2-40B4-BE49-F238E27FC236}">
                <a16:creationId xmlns:a16="http://schemas.microsoft.com/office/drawing/2014/main" id="{FB758A8A-C502-4D07-8721-CC7BDBCE778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1" descr="A circuit board&#10;&#10;Description generated with very high confidence">
            <a:extLst>
              <a:ext uri="{FF2B5EF4-FFF2-40B4-BE49-F238E27FC236}">
                <a16:creationId xmlns:a16="http://schemas.microsoft.com/office/drawing/2014/main" id="{B540A619-7738-4039-8BAF-D8EE2C0FA155}"/>
              </a:ext>
            </a:extLst>
          </p:cNvPr>
          <p:cNvPicPr>
            <a:picLocks noChangeAspect="1"/>
          </p:cNvPicPr>
          <p:nvPr/>
        </p:nvPicPr>
        <p:blipFill>
          <a:blip r:embed="rId3"/>
          <a:stretch>
            <a:fillRect/>
          </a:stretch>
        </p:blipFill>
        <p:spPr>
          <a:xfrm>
            <a:off x="8941676" y="1641541"/>
            <a:ext cx="2743200" cy="1788160"/>
          </a:xfrm>
          <a:prstGeom prst="rect">
            <a:avLst/>
          </a:prstGeom>
        </p:spPr>
      </p:pic>
    </p:spTree>
    <p:extLst>
      <p:ext uri="{BB962C8B-B14F-4D97-AF65-F5344CB8AC3E}">
        <p14:creationId xmlns:p14="http://schemas.microsoft.com/office/powerpoint/2010/main" val="2768681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FB5993E2-C02B-4335-ABA5-D8EC465551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0B801A2-5622-4BE8-9AD2-C337A2CD0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9F920C-1DD6-4A5A-86A4-68DE8930FD17}"/>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a:solidFill>
                  <a:srgbClr val="FFFFFF"/>
                </a:solidFill>
              </a:rPr>
              <a:t>Motivation</a:t>
            </a:r>
          </a:p>
        </p:txBody>
      </p:sp>
      <p:sp>
        <p:nvSpPr>
          <p:cNvPr id="119" name="Rectangle 118">
            <a:extLst>
              <a:ext uri="{FF2B5EF4-FFF2-40B4-BE49-F238E27FC236}">
                <a16:creationId xmlns:a16="http://schemas.microsoft.com/office/drawing/2014/main" id="{B7AF614F-5BC3-4086-99F5-B87C5847A0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5" name="TextBox 161">
            <a:extLst>
              <a:ext uri="{FF2B5EF4-FFF2-40B4-BE49-F238E27FC236}">
                <a16:creationId xmlns:a16="http://schemas.microsoft.com/office/drawing/2014/main" id="{DC3FA5D3-0F1A-473C-A72C-857B98B5D9D5}"/>
              </a:ext>
            </a:extLst>
          </p:cNvPr>
          <p:cNvGraphicFramePr/>
          <p:nvPr>
            <p:extLst>
              <p:ext uri="{D42A27DB-BD31-4B8C-83A1-F6EECF244321}">
                <p14:modId xmlns:p14="http://schemas.microsoft.com/office/powerpoint/2010/main" val="372289158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517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D5E760-156E-4F20-8ECC-476AEAEE2804}"/>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700"/>
              <a:t>Analog to Digital Converter Chip Comparisons</a:t>
            </a:r>
          </a:p>
        </p:txBody>
      </p:sp>
      <p:cxnSp>
        <p:nvCxnSpPr>
          <p:cNvPr id="14"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3D5B239-9830-420D-82AF-0932F34D0863}"/>
              </a:ext>
            </a:extLst>
          </p:cNvPr>
          <p:cNvSpPr txBox="1"/>
          <p:nvPr/>
        </p:nvSpPr>
        <p:spPr>
          <a:xfrm>
            <a:off x="6411684" y="2198914"/>
            <a:ext cx="5127172" cy="3670180"/>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marL="285750" indent="-285750">
              <a:lnSpc>
                <a:spcPct val="90000"/>
              </a:lnSpc>
              <a:spcBef>
                <a:spcPts val="1000"/>
              </a:spcBef>
              <a:buClr>
                <a:schemeClr val="accent1"/>
              </a:buClr>
              <a:buFont typeface="Calibri" panose="020F0502020204030204" pitchFamily="34" charset="0"/>
              <a:buChar char=""/>
            </a:pPr>
            <a:r>
              <a:rPr lang="en-US" b="1">
                <a:solidFill>
                  <a:schemeClr val="tx1">
                    <a:lumMod val="75000"/>
                    <a:lumOff val="25000"/>
                  </a:schemeClr>
                </a:solidFill>
              </a:rPr>
              <a:t>Need to convert voltage values </a:t>
            </a:r>
            <a:endParaRPr lang="en-US">
              <a:solidFill>
                <a:schemeClr val="tx1">
                  <a:lumMod val="75000"/>
                  <a:lumOff val="25000"/>
                </a:schemeClr>
              </a:solidFill>
            </a:endParaRPr>
          </a:p>
          <a:p>
            <a:pPr marL="285750" indent="-285750">
              <a:lnSpc>
                <a:spcPct val="90000"/>
              </a:lnSpc>
              <a:spcBef>
                <a:spcPts val="1000"/>
              </a:spcBef>
              <a:buClr>
                <a:schemeClr val="accent1"/>
              </a:buClr>
              <a:buFont typeface="Calibri" panose="020F0502020204030204" pitchFamily="34" charset="0"/>
              <a:buChar char=""/>
            </a:pPr>
            <a:r>
              <a:rPr lang="en-US" b="1">
                <a:solidFill>
                  <a:schemeClr val="tx1">
                    <a:lumMod val="75000"/>
                    <a:lumOff val="25000"/>
                  </a:schemeClr>
                </a:solidFill>
              </a:rPr>
              <a:t>The ability to Control the timing and pathing for the data</a:t>
            </a:r>
          </a:p>
          <a:p>
            <a:pPr marL="285750" indent="-285750">
              <a:lnSpc>
                <a:spcPct val="90000"/>
              </a:lnSpc>
              <a:spcBef>
                <a:spcPts val="1000"/>
              </a:spcBef>
              <a:buClr>
                <a:schemeClr val="accent1"/>
              </a:buClr>
              <a:buFont typeface="Calibri" panose="020F0502020204030204" pitchFamily="34" charset="0"/>
              <a:buChar char=""/>
            </a:pPr>
            <a:r>
              <a:rPr lang="en-US" b="1">
                <a:solidFill>
                  <a:schemeClr val="tx1">
                    <a:lumMod val="75000"/>
                    <a:lumOff val="25000"/>
                  </a:schemeClr>
                </a:solidFill>
              </a:rPr>
              <a:t>The speed needed to make it function in time with the user input</a:t>
            </a:r>
          </a:p>
          <a:p>
            <a:pPr marL="285750" indent="-285750">
              <a:lnSpc>
                <a:spcPct val="90000"/>
              </a:lnSpc>
              <a:spcBef>
                <a:spcPts val="1000"/>
              </a:spcBef>
              <a:buClr>
                <a:schemeClr val="accent1"/>
              </a:buClr>
              <a:buFont typeface="Calibri" panose="020F0502020204030204" pitchFamily="34" charset="0"/>
              <a:buChar char=""/>
            </a:pPr>
            <a:endParaRPr lang="en-US">
              <a:solidFill>
                <a:schemeClr val="tx1">
                  <a:lumMod val="75000"/>
                  <a:lumOff val="25000"/>
                </a:schemeClr>
              </a:solidFill>
            </a:endParaRPr>
          </a:p>
        </p:txBody>
      </p:sp>
      <p:sp>
        <p:nvSpPr>
          <p:cNvPr id="16"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FC8B1D93-F517-463A-8B5C-90168F8689E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5" name="Content Placeholder 4">
            <a:extLst>
              <a:ext uri="{FF2B5EF4-FFF2-40B4-BE49-F238E27FC236}">
                <a16:creationId xmlns:a16="http://schemas.microsoft.com/office/drawing/2014/main" id="{F285A676-1BEB-466F-83BD-2F1F2621C81E}"/>
              </a:ext>
            </a:extLst>
          </p:cNvPr>
          <p:cNvGraphicFramePr>
            <a:graphicFrameLocks noGrp="1"/>
          </p:cNvGraphicFramePr>
          <p:nvPr>
            <p:ph idx="1"/>
            <p:extLst>
              <p:ext uri="{D42A27DB-BD31-4B8C-83A1-F6EECF244321}">
                <p14:modId xmlns:p14="http://schemas.microsoft.com/office/powerpoint/2010/main" val="331698388"/>
              </p:ext>
            </p:extLst>
          </p:nvPr>
        </p:nvGraphicFramePr>
        <p:xfrm>
          <a:off x="643192" y="1555033"/>
          <a:ext cx="5451628" cy="3427895"/>
        </p:xfrm>
        <a:graphic>
          <a:graphicData uri="http://schemas.openxmlformats.org/drawingml/2006/table">
            <a:tbl>
              <a:tblPr firstRow="1" bandRow="1">
                <a:tableStyleId>{5C22544A-7EE6-4342-B048-85BDC9FD1C3A}</a:tableStyleId>
              </a:tblPr>
              <a:tblGrid>
                <a:gridCol w="1864211">
                  <a:extLst>
                    <a:ext uri="{9D8B030D-6E8A-4147-A177-3AD203B41FA5}">
                      <a16:colId xmlns:a16="http://schemas.microsoft.com/office/drawing/2014/main" val="4231246884"/>
                    </a:ext>
                  </a:extLst>
                </a:gridCol>
                <a:gridCol w="1254205">
                  <a:extLst>
                    <a:ext uri="{9D8B030D-6E8A-4147-A177-3AD203B41FA5}">
                      <a16:colId xmlns:a16="http://schemas.microsoft.com/office/drawing/2014/main" val="2286484087"/>
                    </a:ext>
                  </a:extLst>
                </a:gridCol>
                <a:gridCol w="916551">
                  <a:extLst>
                    <a:ext uri="{9D8B030D-6E8A-4147-A177-3AD203B41FA5}">
                      <a16:colId xmlns:a16="http://schemas.microsoft.com/office/drawing/2014/main" val="2284563135"/>
                    </a:ext>
                  </a:extLst>
                </a:gridCol>
                <a:gridCol w="1416661">
                  <a:extLst>
                    <a:ext uri="{9D8B030D-6E8A-4147-A177-3AD203B41FA5}">
                      <a16:colId xmlns:a16="http://schemas.microsoft.com/office/drawing/2014/main" val="4101134936"/>
                    </a:ext>
                  </a:extLst>
                </a:gridCol>
              </a:tblGrid>
              <a:tr h="448996">
                <a:tc>
                  <a:txBody>
                    <a:bodyPr/>
                    <a:lstStyle/>
                    <a:p>
                      <a:pPr rtl="0" fontAlgn="t">
                        <a:spcBef>
                          <a:spcPts val="0"/>
                        </a:spcBef>
                        <a:spcAft>
                          <a:spcPts val="0"/>
                        </a:spcAft>
                      </a:pPr>
                      <a:r>
                        <a:rPr lang="en-US" sz="1600">
                          <a:effectLst/>
                        </a:rPr>
                        <a:t>Converter</a:t>
                      </a:r>
                      <a:endParaRPr lang="en-US" sz="2400">
                        <a:effectLst/>
                      </a:endParaRPr>
                    </a:p>
                  </a:txBody>
                  <a:tcPr marL="83830" marR="83830" marT="83830" marB="83830"/>
                </a:tc>
                <a:tc>
                  <a:txBody>
                    <a:bodyPr/>
                    <a:lstStyle/>
                    <a:p>
                      <a:pPr rtl="0" fontAlgn="t">
                        <a:spcBef>
                          <a:spcPts val="0"/>
                        </a:spcBef>
                        <a:spcAft>
                          <a:spcPts val="0"/>
                        </a:spcAft>
                      </a:pPr>
                      <a:r>
                        <a:rPr lang="en-US" sz="1600">
                          <a:effectLst/>
                        </a:rPr>
                        <a:t>Resolution</a:t>
                      </a:r>
                      <a:endParaRPr lang="en-US" sz="2400">
                        <a:effectLst/>
                      </a:endParaRPr>
                    </a:p>
                  </a:txBody>
                  <a:tcPr marL="83830" marR="83830" marT="83830" marB="83830"/>
                </a:tc>
                <a:tc>
                  <a:txBody>
                    <a:bodyPr/>
                    <a:lstStyle/>
                    <a:p>
                      <a:pPr rtl="0" fontAlgn="t">
                        <a:spcBef>
                          <a:spcPts val="0"/>
                        </a:spcBef>
                        <a:spcAft>
                          <a:spcPts val="0"/>
                        </a:spcAft>
                      </a:pPr>
                      <a:r>
                        <a:rPr lang="en-US" sz="1600">
                          <a:effectLst/>
                        </a:rPr>
                        <a:t>Cost</a:t>
                      </a:r>
                      <a:endParaRPr lang="en-US" sz="2400">
                        <a:effectLst/>
                      </a:endParaRPr>
                    </a:p>
                  </a:txBody>
                  <a:tcPr marL="83830" marR="83830" marT="83830" marB="83830"/>
                </a:tc>
                <a:tc>
                  <a:txBody>
                    <a:bodyPr/>
                    <a:lstStyle/>
                    <a:p>
                      <a:pPr rtl="0" fontAlgn="t">
                        <a:spcBef>
                          <a:spcPts val="0"/>
                        </a:spcBef>
                        <a:spcAft>
                          <a:spcPts val="0"/>
                        </a:spcAft>
                      </a:pPr>
                      <a:r>
                        <a:rPr lang="en-US" sz="1600">
                          <a:effectLst/>
                        </a:rPr>
                        <a:t>Shop</a:t>
                      </a:r>
                      <a:endParaRPr lang="en-US" sz="2400">
                        <a:effectLst/>
                      </a:endParaRPr>
                    </a:p>
                  </a:txBody>
                  <a:tcPr marL="83830" marR="83830" marT="83830" marB="83830"/>
                </a:tc>
                <a:extLst>
                  <a:ext uri="{0D108BD9-81ED-4DB2-BD59-A6C34878D82A}">
                    <a16:rowId xmlns:a16="http://schemas.microsoft.com/office/drawing/2014/main" val="3704222120"/>
                  </a:ext>
                </a:extLst>
              </a:tr>
              <a:tr h="448996">
                <a:tc>
                  <a:txBody>
                    <a:bodyPr/>
                    <a:lstStyle/>
                    <a:p>
                      <a:pPr rtl="0" fontAlgn="t">
                        <a:spcBef>
                          <a:spcPts val="0"/>
                        </a:spcBef>
                        <a:spcAft>
                          <a:spcPts val="0"/>
                        </a:spcAft>
                      </a:pPr>
                      <a:r>
                        <a:rPr lang="en-US" sz="1600">
                          <a:effectLst/>
                        </a:rPr>
                        <a:t>AD7829BRZ</a:t>
                      </a:r>
                      <a:endParaRPr lang="en-US" sz="2400">
                        <a:effectLst/>
                      </a:endParaRPr>
                    </a:p>
                  </a:txBody>
                  <a:tcPr marL="83830" marR="83830" marT="83830" marB="83830"/>
                </a:tc>
                <a:tc>
                  <a:txBody>
                    <a:bodyPr/>
                    <a:lstStyle/>
                    <a:p>
                      <a:pPr rtl="0" fontAlgn="t">
                        <a:spcBef>
                          <a:spcPts val="0"/>
                        </a:spcBef>
                        <a:spcAft>
                          <a:spcPts val="0"/>
                        </a:spcAft>
                      </a:pPr>
                      <a:r>
                        <a:rPr lang="en-US" sz="1600">
                          <a:effectLst/>
                        </a:rPr>
                        <a:t>8-bit</a:t>
                      </a:r>
                      <a:endParaRPr lang="en-US" sz="2400">
                        <a:effectLst/>
                      </a:endParaRPr>
                    </a:p>
                  </a:txBody>
                  <a:tcPr marL="83830" marR="83830" marT="83830" marB="83830"/>
                </a:tc>
                <a:tc>
                  <a:txBody>
                    <a:bodyPr/>
                    <a:lstStyle/>
                    <a:p>
                      <a:pPr rtl="0" fontAlgn="t">
                        <a:spcBef>
                          <a:spcPts val="0"/>
                        </a:spcBef>
                        <a:spcAft>
                          <a:spcPts val="0"/>
                        </a:spcAft>
                      </a:pPr>
                      <a:r>
                        <a:rPr lang="en-US" sz="1600">
                          <a:effectLst/>
                        </a:rPr>
                        <a:t>$11.99</a:t>
                      </a:r>
                      <a:endParaRPr lang="en-US" sz="2400">
                        <a:effectLst/>
                      </a:endParaRPr>
                    </a:p>
                  </a:txBody>
                  <a:tcPr marL="83830" marR="83830" marT="83830" marB="83830"/>
                </a:tc>
                <a:tc>
                  <a:txBody>
                    <a:bodyPr/>
                    <a:lstStyle/>
                    <a:p>
                      <a:pPr rtl="0" fontAlgn="t">
                        <a:spcBef>
                          <a:spcPts val="0"/>
                        </a:spcBef>
                        <a:spcAft>
                          <a:spcPts val="0"/>
                        </a:spcAft>
                      </a:pPr>
                      <a:r>
                        <a:rPr lang="en-US" sz="1600">
                          <a:effectLst/>
                        </a:rPr>
                        <a:t>mouser.com</a:t>
                      </a:r>
                      <a:endParaRPr lang="en-US" sz="2400">
                        <a:effectLst/>
                      </a:endParaRPr>
                    </a:p>
                  </a:txBody>
                  <a:tcPr marL="83830" marR="83830" marT="83830" marB="83830"/>
                </a:tc>
                <a:extLst>
                  <a:ext uri="{0D108BD9-81ED-4DB2-BD59-A6C34878D82A}">
                    <a16:rowId xmlns:a16="http://schemas.microsoft.com/office/drawing/2014/main" val="4074444378"/>
                  </a:ext>
                </a:extLst>
              </a:tr>
              <a:tr h="448996">
                <a:tc>
                  <a:txBody>
                    <a:bodyPr/>
                    <a:lstStyle/>
                    <a:p>
                      <a:pPr rtl="0" fontAlgn="t">
                        <a:spcBef>
                          <a:spcPts val="0"/>
                        </a:spcBef>
                        <a:spcAft>
                          <a:spcPts val="0"/>
                        </a:spcAft>
                      </a:pPr>
                      <a:r>
                        <a:rPr lang="en-US" sz="1600">
                          <a:solidFill>
                            <a:srgbClr val="FF0000"/>
                          </a:solidFill>
                          <a:effectLst/>
                        </a:rPr>
                        <a:t>MSP430FR6989</a:t>
                      </a:r>
                      <a:endParaRPr lang="en-US" sz="2400">
                        <a:solidFill>
                          <a:srgbClr val="FF0000"/>
                        </a:solidFill>
                        <a:effectLst/>
                      </a:endParaRPr>
                    </a:p>
                  </a:txBody>
                  <a:tcPr marL="83830" marR="83830" marT="83830" marB="83830"/>
                </a:tc>
                <a:tc>
                  <a:txBody>
                    <a:bodyPr/>
                    <a:lstStyle/>
                    <a:p>
                      <a:pPr rtl="0" fontAlgn="t">
                        <a:spcBef>
                          <a:spcPts val="0"/>
                        </a:spcBef>
                        <a:spcAft>
                          <a:spcPts val="0"/>
                        </a:spcAft>
                      </a:pPr>
                      <a:r>
                        <a:rPr lang="en-US" sz="1600">
                          <a:solidFill>
                            <a:srgbClr val="FF0000"/>
                          </a:solidFill>
                          <a:effectLst/>
                        </a:rPr>
                        <a:t>12-bit</a:t>
                      </a:r>
                      <a:endParaRPr lang="en-US" sz="2400">
                        <a:solidFill>
                          <a:srgbClr val="FF0000"/>
                        </a:solidFill>
                        <a:effectLst/>
                      </a:endParaRPr>
                    </a:p>
                  </a:txBody>
                  <a:tcPr marL="83830" marR="83830" marT="83830" marB="83830"/>
                </a:tc>
                <a:tc>
                  <a:txBody>
                    <a:bodyPr/>
                    <a:lstStyle/>
                    <a:p>
                      <a:pPr rtl="0" fontAlgn="t">
                        <a:spcBef>
                          <a:spcPts val="0"/>
                        </a:spcBef>
                        <a:spcAft>
                          <a:spcPts val="0"/>
                        </a:spcAft>
                      </a:pPr>
                      <a:r>
                        <a:rPr lang="en-US" sz="1600">
                          <a:solidFill>
                            <a:srgbClr val="FF0000"/>
                          </a:solidFill>
                          <a:effectLst/>
                        </a:rPr>
                        <a:t>$8.30</a:t>
                      </a:r>
                      <a:endParaRPr lang="en-US" sz="2400">
                        <a:solidFill>
                          <a:srgbClr val="FF0000"/>
                        </a:solidFill>
                        <a:effectLst/>
                      </a:endParaRPr>
                    </a:p>
                  </a:txBody>
                  <a:tcPr marL="83830" marR="83830" marT="83830" marB="83830"/>
                </a:tc>
                <a:tc>
                  <a:txBody>
                    <a:bodyPr/>
                    <a:lstStyle/>
                    <a:p>
                      <a:pPr rtl="0" fontAlgn="t">
                        <a:spcBef>
                          <a:spcPts val="0"/>
                        </a:spcBef>
                        <a:spcAft>
                          <a:spcPts val="0"/>
                        </a:spcAft>
                      </a:pPr>
                      <a:r>
                        <a:rPr lang="en-US" sz="1600">
                          <a:solidFill>
                            <a:srgbClr val="FF0000"/>
                          </a:solidFill>
                          <a:effectLst/>
                        </a:rPr>
                        <a:t>Digikey.com</a:t>
                      </a:r>
                      <a:endParaRPr lang="en-US" sz="2400">
                        <a:solidFill>
                          <a:srgbClr val="FF0000"/>
                        </a:solidFill>
                        <a:effectLst/>
                      </a:endParaRPr>
                    </a:p>
                  </a:txBody>
                  <a:tcPr marL="83830" marR="83830" marT="83830" marB="83830"/>
                </a:tc>
                <a:extLst>
                  <a:ext uri="{0D108BD9-81ED-4DB2-BD59-A6C34878D82A}">
                    <a16:rowId xmlns:a16="http://schemas.microsoft.com/office/drawing/2014/main" val="3809042094"/>
                  </a:ext>
                </a:extLst>
              </a:tr>
              <a:tr h="1182915">
                <a:tc>
                  <a:txBody>
                    <a:bodyPr/>
                    <a:lstStyle/>
                    <a:p>
                      <a:pPr rtl="0" fontAlgn="t">
                        <a:spcBef>
                          <a:spcPts val="0"/>
                        </a:spcBef>
                        <a:spcAft>
                          <a:spcPts val="0"/>
                        </a:spcAft>
                      </a:pPr>
                      <a:r>
                        <a:rPr lang="en-US" sz="1600">
                          <a:effectLst/>
                        </a:rPr>
                        <a:t>TLC0820AIDW</a:t>
                      </a:r>
                      <a:endParaRPr lang="en-US" sz="2400">
                        <a:effectLst/>
                      </a:endParaRPr>
                    </a:p>
                    <a:p>
                      <a:pPr fontAlgn="t"/>
                      <a:r>
                        <a:rPr lang="en-US" sz="2400">
                          <a:effectLst/>
                        </a:rPr>
                        <a:t/>
                      </a:r>
                      <a:br>
                        <a:rPr lang="en-US" sz="2400">
                          <a:effectLst/>
                        </a:rPr>
                      </a:br>
                      <a:endParaRPr lang="en-US" sz="2400">
                        <a:effectLst/>
                      </a:endParaRPr>
                    </a:p>
                  </a:txBody>
                  <a:tcPr marL="83830" marR="83830" marT="83830" marB="83830"/>
                </a:tc>
                <a:tc>
                  <a:txBody>
                    <a:bodyPr/>
                    <a:lstStyle/>
                    <a:p>
                      <a:pPr rtl="0" fontAlgn="t">
                        <a:spcBef>
                          <a:spcPts val="0"/>
                        </a:spcBef>
                        <a:spcAft>
                          <a:spcPts val="0"/>
                        </a:spcAft>
                      </a:pPr>
                      <a:r>
                        <a:rPr lang="en-US" sz="1600">
                          <a:effectLst/>
                        </a:rPr>
                        <a:t>8-bit</a:t>
                      </a:r>
                      <a:endParaRPr lang="en-US" sz="2400">
                        <a:effectLst/>
                      </a:endParaRPr>
                    </a:p>
                  </a:txBody>
                  <a:tcPr marL="83830" marR="83830" marT="83830" marB="83830"/>
                </a:tc>
                <a:tc>
                  <a:txBody>
                    <a:bodyPr/>
                    <a:lstStyle/>
                    <a:p>
                      <a:pPr rtl="0" fontAlgn="t">
                        <a:spcBef>
                          <a:spcPts val="0"/>
                        </a:spcBef>
                        <a:spcAft>
                          <a:spcPts val="0"/>
                        </a:spcAft>
                      </a:pPr>
                      <a:r>
                        <a:rPr lang="en-US" sz="1600">
                          <a:effectLst/>
                        </a:rPr>
                        <a:t>$5.98</a:t>
                      </a:r>
                      <a:endParaRPr lang="en-US" sz="2400">
                        <a:effectLst/>
                      </a:endParaRPr>
                    </a:p>
                  </a:txBody>
                  <a:tcPr marL="83830" marR="83830" marT="83830" marB="83830"/>
                </a:tc>
                <a:tc>
                  <a:txBody>
                    <a:bodyPr/>
                    <a:lstStyle/>
                    <a:p>
                      <a:pPr rtl="0" fontAlgn="t">
                        <a:spcBef>
                          <a:spcPts val="0"/>
                        </a:spcBef>
                        <a:spcAft>
                          <a:spcPts val="0"/>
                        </a:spcAft>
                      </a:pPr>
                      <a:r>
                        <a:rPr lang="en-US" sz="1600">
                          <a:effectLst/>
                        </a:rPr>
                        <a:t>mouser.com</a:t>
                      </a:r>
                      <a:endParaRPr lang="en-US" sz="2400">
                        <a:effectLst/>
                      </a:endParaRPr>
                    </a:p>
                  </a:txBody>
                  <a:tcPr marL="83830" marR="83830" marT="83830" marB="83830"/>
                </a:tc>
                <a:extLst>
                  <a:ext uri="{0D108BD9-81ED-4DB2-BD59-A6C34878D82A}">
                    <a16:rowId xmlns:a16="http://schemas.microsoft.com/office/drawing/2014/main" val="2596363266"/>
                  </a:ext>
                </a:extLst>
              </a:tr>
              <a:tr h="448996">
                <a:tc>
                  <a:txBody>
                    <a:bodyPr/>
                    <a:lstStyle/>
                    <a:p>
                      <a:pPr rtl="0" fontAlgn="t">
                        <a:spcBef>
                          <a:spcPts val="0"/>
                        </a:spcBef>
                        <a:spcAft>
                          <a:spcPts val="0"/>
                        </a:spcAft>
                      </a:pPr>
                      <a:r>
                        <a:rPr lang="en-US" sz="1600">
                          <a:effectLst/>
                        </a:rPr>
                        <a:t>MCP3008</a:t>
                      </a:r>
                      <a:endParaRPr lang="en-US" sz="2400" b="1">
                        <a:effectLst/>
                      </a:endParaRPr>
                    </a:p>
                  </a:txBody>
                  <a:tcPr marL="83830" marR="83830" marT="83830" marB="83830"/>
                </a:tc>
                <a:tc>
                  <a:txBody>
                    <a:bodyPr/>
                    <a:lstStyle/>
                    <a:p>
                      <a:pPr rtl="0" fontAlgn="t">
                        <a:spcBef>
                          <a:spcPts val="0"/>
                        </a:spcBef>
                        <a:spcAft>
                          <a:spcPts val="0"/>
                        </a:spcAft>
                      </a:pPr>
                      <a:r>
                        <a:rPr lang="en-US" sz="1600">
                          <a:effectLst/>
                        </a:rPr>
                        <a:t>10-bit</a:t>
                      </a:r>
                      <a:endParaRPr lang="en-US" sz="2400">
                        <a:effectLst/>
                      </a:endParaRPr>
                    </a:p>
                  </a:txBody>
                  <a:tcPr marL="83830" marR="83830" marT="83830" marB="83830"/>
                </a:tc>
                <a:tc>
                  <a:txBody>
                    <a:bodyPr/>
                    <a:lstStyle/>
                    <a:p>
                      <a:pPr rtl="0" fontAlgn="t">
                        <a:spcBef>
                          <a:spcPts val="0"/>
                        </a:spcBef>
                        <a:spcAft>
                          <a:spcPts val="0"/>
                        </a:spcAft>
                      </a:pPr>
                      <a:r>
                        <a:rPr lang="en-US" sz="1600">
                          <a:effectLst/>
                        </a:rPr>
                        <a:t>$3.75</a:t>
                      </a:r>
                      <a:endParaRPr lang="en-US" sz="2400">
                        <a:effectLst/>
                      </a:endParaRPr>
                    </a:p>
                  </a:txBody>
                  <a:tcPr marL="83830" marR="83830" marT="83830" marB="83830"/>
                </a:tc>
                <a:tc>
                  <a:txBody>
                    <a:bodyPr/>
                    <a:lstStyle/>
                    <a:p>
                      <a:pPr rtl="0" fontAlgn="t">
                        <a:spcBef>
                          <a:spcPts val="0"/>
                        </a:spcBef>
                        <a:spcAft>
                          <a:spcPts val="0"/>
                        </a:spcAft>
                      </a:pPr>
                      <a:r>
                        <a:rPr lang="en-US" sz="1600">
                          <a:effectLst/>
                        </a:rPr>
                        <a:t>adafruit.com</a:t>
                      </a:r>
                      <a:endParaRPr lang="en-US" sz="2400">
                        <a:effectLst/>
                      </a:endParaRPr>
                    </a:p>
                  </a:txBody>
                  <a:tcPr marL="83830" marR="83830" marT="83830" marB="83830"/>
                </a:tc>
                <a:extLst>
                  <a:ext uri="{0D108BD9-81ED-4DB2-BD59-A6C34878D82A}">
                    <a16:rowId xmlns:a16="http://schemas.microsoft.com/office/drawing/2014/main" val="2977219567"/>
                  </a:ext>
                </a:extLst>
              </a:tr>
              <a:tr h="448996">
                <a:tc>
                  <a:txBody>
                    <a:bodyPr/>
                    <a:lstStyle/>
                    <a:p>
                      <a:pPr rtl="0" fontAlgn="t">
                        <a:spcBef>
                          <a:spcPts val="0"/>
                        </a:spcBef>
                        <a:spcAft>
                          <a:spcPts val="0"/>
                        </a:spcAft>
                      </a:pPr>
                      <a:r>
                        <a:rPr lang="en-US" sz="1600">
                          <a:effectLst/>
                        </a:rPr>
                        <a:t>ADS10151DGSR</a:t>
                      </a:r>
                      <a:endParaRPr lang="en-US" sz="2400" b="1">
                        <a:effectLst/>
                      </a:endParaRPr>
                    </a:p>
                  </a:txBody>
                  <a:tcPr marL="83830" marR="83830" marT="83830" marB="83830"/>
                </a:tc>
                <a:tc>
                  <a:txBody>
                    <a:bodyPr/>
                    <a:lstStyle/>
                    <a:p>
                      <a:pPr rtl="0" fontAlgn="t">
                        <a:spcBef>
                          <a:spcPts val="0"/>
                        </a:spcBef>
                        <a:spcAft>
                          <a:spcPts val="0"/>
                        </a:spcAft>
                      </a:pPr>
                      <a:r>
                        <a:rPr lang="en-US" sz="1600">
                          <a:effectLst/>
                        </a:rPr>
                        <a:t>12-bit</a:t>
                      </a:r>
                      <a:endParaRPr lang="en-US" sz="2400">
                        <a:effectLst/>
                      </a:endParaRPr>
                    </a:p>
                  </a:txBody>
                  <a:tcPr marL="83830" marR="83830" marT="83830" marB="83830"/>
                </a:tc>
                <a:tc>
                  <a:txBody>
                    <a:bodyPr/>
                    <a:lstStyle/>
                    <a:p>
                      <a:pPr rtl="0" fontAlgn="t">
                        <a:spcBef>
                          <a:spcPts val="0"/>
                        </a:spcBef>
                        <a:spcAft>
                          <a:spcPts val="0"/>
                        </a:spcAft>
                      </a:pPr>
                      <a:r>
                        <a:rPr lang="en-US" sz="1600">
                          <a:effectLst/>
                        </a:rPr>
                        <a:t>$2.76</a:t>
                      </a:r>
                      <a:endParaRPr lang="en-US" sz="2400">
                        <a:effectLst/>
                      </a:endParaRPr>
                    </a:p>
                  </a:txBody>
                  <a:tcPr marL="83830" marR="83830" marT="83830" marB="83830"/>
                </a:tc>
                <a:tc>
                  <a:txBody>
                    <a:bodyPr/>
                    <a:lstStyle/>
                    <a:p>
                      <a:pPr rtl="0" fontAlgn="t">
                        <a:spcBef>
                          <a:spcPts val="0"/>
                        </a:spcBef>
                        <a:spcAft>
                          <a:spcPts val="0"/>
                        </a:spcAft>
                      </a:pPr>
                      <a:r>
                        <a:rPr lang="en-US" sz="1600">
                          <a:effectLst/>
                        </a:rPr>
                        <a:t>Digikey.com</a:t>
                      </a:r>
                      <a:endParaRPr lang="en-US" sz="2400">
                        <a:effectLst/>
                      </a:endParaRPr>
                    </a:p>
                  </a:txBody>
                  <a:tcPr marL="83830" marR="83830" marT="83830" marB="83830"/>
                </a:tc>
                <a:extLst>
                  <a:ext uri="{0D108BD9-81ED-4DB2-BD59-A6C34878D82A}">
                    <a16:rowId xmlns:a16="http://schemas.microsoft.com/office/drawing/2014/main" val="331417898"/>
                  </a:ext>
                </a:extLst>
              </a:tr>
            </a:tbl>
          </a:graphicData>
        </a:graphic>
      </p:graphicFrame>
    </p:spTree>
    <p:extLst>
      <p:ext uri="{BB962C8B-B14F-4D97-AF65-F5344CB8AC3E}">
        <p14:creationId xmlns:p14="http://schemas.microsoft.com/office/powerpoint/2010/main" val="689797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PCB</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Design completed</a:t>
            </a:r>
          </a:p>
          <a:p>
            <a:pPr>
              <a:buFont typeface="Arial" panose="020F0502020204030204" pitchFamily="34" charset="0"/>
              <a:buChar char="•"/>
            </a:pPr>
            <a:r>
              <a:rPr lang="en-US">
                <a:cs typeface="Calibri" panose="020F0502020204030204"/>
              </a:rPr>
              <a:t>Order status : should </a:t>
            </a:r>
            <a:r>
              <a:rPr lang="en-US" err="1">
                <a:cs typeface="Calibri" panose="020F0502020204030204"/>
              </a:rPr>
              <a:t>arive</a:t>
            </a:r>
            <a:r>
              <a:rPr lang="en-US">
                <a:cs typeface="Calibri" panose="020F0502020204030204"/>
              </a:rPr>
              <a:t> next week</a:t>
            </a: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r>
              <a:rPr lang="en-US">
                <a:cs typeface="Calibri"/>
              </a:rPr>
              <a:t>The complexities of the process to order the PCB</a:t>
            </a:r>
          </a:p>
          <a:p>
            <a:r>
              <a:rPr lang="en-US">
                <a:cs typeface="Calibri"/>
              </a:rPr>
              <a:t>Devices on the PCB require different voltages for operation</a:t>
            </a:r>
          </a:p>
        </p:txBody>
      </p:sp>
    </p:spTree>
    <p:extLst>
      <p:ext uri="{BB962C8B-B14F-4D97-AF65-F5344CB8AC3E}">
        <p14:creationId xmlns:p14="http://schemas.microsoft.com/office/powerpoint/2010/main" val="2423952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4">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6">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8">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30">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9BB9B-1AD3-474B-90F8-E5375C9D0D4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Power</a:t>
            </a:r>
          </a:p>
        </p:txBody>
      </p:sp>
      <p:pic>
        <p:nvPicPr>
          <p:cNvPr id="3" name="Picture 3" descr="A screenshot of a cell phone&#10;&#10;Description generated with very high confidence">
            <a:extLst>
              <a:ext uri="{FF2B5EF4-FFF2-40B4-BE49-F238E27FC236}">
                <a16:creationId xmlns:a16="http://schemas.microsoft.com/office/drawing/2014/main" id="{7282D6B8-1057-493D-AFC3-0FA81FCC970E}"/>
              </a:ext>
            </a:extLst>
          </p:cNvPr>
          <p:cNvPicPr>
            <a:picLocks noChangeAspect="1"/>
          </p:cNvPicPr>
          <p:nvPr/>
        </p:nvPicPr>
        <p:blipFill>
          <a:blip r:embed="rId3"/>
          <a:stretch>
            <a:fillRect/>
          </a:stretch>
        </p:blipFill>
        <p:spPr>
          <a:xfrm>
            <a:off x="633999" y="946609"/>
            <a:ext cx="6912217" cy="4441099"/>
          </a:xfrm>
          <a:prstGeom prst="rect">
            <a:avLst/>
          </a:prstGeom>
        </p:spPr>
      </p:pic>
      <p:cxnSp>
        <p:nvCxnSpPr>
          <p:cNvPr id="30" name="Straight Connector 32">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4">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3739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3F907F-C30D-4524-85DE-6E000221A084}"/>
              </a:ext>
            </a:extLst>
          </p:cNvPr>
          <p:cNvSpPr>
            <a:spLocks noGrp="1"/>
          </p:cNvSpPr>
          <p:nvPr>
            <p:ph type="title"/>
          </p:nvPr>
        </p:nvSpPr>
        <p:spPr>
          <a:xfrm>
            <a:off x="6411685" y="634946"/>
            <a:ext cx="5127171" cy="1450757"/>
          </a:xfrm>
        </p:spPr>
        <p:txBody>
          <a:bodyPr>
            <a:normAutofit/>
          </a:bodyPr>
          <a:lstStyle/>
          <a:p>
            <a:r>
              <a:rPr lang="en-US"/>
              <a:t>Power system</a:t>
            </a:r>
          </a:p>
        </p:txBody>
      </p:sp>
      <p:pic>
        <p:nvPicPr>
          <p:cNvPr id="4" name="Picture 4" descr="A picture containing green, book, sitting, wine&#10;&#10;Description generated with very high confidence">
            <a:extLst>
              <a:ext uri="{FF2B5EF4-FFF2-40B4-BE49-F238E27FC236}">
                <a16:creationId xmlns:a16="http://schemas.microsoft.com/office/drawing/2014/main" id="{D65DB385-479C-4615-B050-670D5D02B2D6}"/>
              </a:ext>
            </a:extLst>
          </p:cNvPr>
          <p:cNvPicPr>
            <a:picLocks noChangeAspect="1"/>
          </p:cNvPicPr>
          <p:nvPr/>
        </p:nvPicPr>
        <p:blipFill>
          <a:blip r:embed="rId3"/>
          <a:stretch>
            <a:fillRect/>
          </a:stretch>
        </p:blipFill>
        <p:spPr>
          <a:xfrm>
            <a:off x="643192" y="808932"/>
            <a:ext cx="5451627" cy="4920094"/>
          </a:xfrm>
          <a:prstGeom prst="rect">
            <a:avLst/>
          </a:prstGeom>
        </p:spPr>
      </p:pic>
      <p:cxnSp>
        <p:nvCxnSpPr>
          <p:cNvPr id="7"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FE9F69-803F-4547-9A41-1A4D89505A94}"/>
              </a:ext>
            </a:extLst>
          </p:cNvPr>
          <p:cNvSpPr>
            <a:spLocks noGrp="1"/>
          </p:cNvSpPr>
          <p:nvPr>
            <p:ph idx="1"/>
          </p:nvPr>
        </p:nvSpPr>
        <p:spPr>
          <a:xfrm>
            <a:off x="6411684" y="2198914"/>
            <a:ext cx="5127172" cy="3670180"/>
          </a:xfrm>
        </p:spPr>
        <p:txBody>
          <a:bodyPr vert="horz" lIns="91440" tIns="45720" rIns="91440" bIns="45720" rtlCol="0" anchor="t">
            <a:normAutofit/>
          </a:bodyPr>
          <a:lstStyle/>
          <a:p>
            <a:pPr marL="228600" indent="-228600">
              <a:spcBef>
                <a:spcPts val="1000"/>
              </a:spcBef>
              <a:spcAft>
                <a:spcPts val="0"/>
              </a:spcAft>
              <a:buFont typeface="Arial" panose="020B0604020202020204" pitchFamily="34" charset="0"/>
              <a:buChar char="•"/>
            </a:pPr>
            <a:r>
              <a:rPr lang="en-US" sz="2400"/>
              <a:t>Runs off 2x  ( LG HG2 18650 ) batteries </a:t>
            </a:r>
            <a:endParaRPr lang="en-US" sz="2400">
              <a:cs typeface="Calibri"/>
            </a:endParaRPr>
          </a:p>
          <a:p>
            <a:pPr marL="228600" indent="-228600">
              <a:spcBef>
                <a:spcPts val="1000"/>
              </a:spcBef>
              <a:spcAft>
                <a:spcPts val="0"/>
              </a:spcAft>
              <a:buFont typeface="Arial" panose="020B0604020202020204" pitchFamily="34" charset="0"/>
              <a:buChar char="•"/>
            </a:pPr>
            <a:r>
              <a:rPr lang="en-US" sz="2400"/>
              <a:t>Output 5v to the converter board and 5v wire tap</a:t>
            </a:r>
            <a:endParaRPr lang="en-US" sz="2400">
              <a:cs typeface="Calibri" panose="020F0502020204030204"/>
            </a:endParaRPr>
          </a:p>
          <a:p>
            <a:pPr marL="228600" indent="-228600">
              <a:spcBef>
                <a:spcPts val="1000"/>
              </a:spcBef>
              <a:spcAft>
                <a:spcPts val="0"/>
              </a:spcAft>
              <a:buFont typeface="Arial" panose="020B0604020202020204" pitchFamily="34" charset="0"/>
              <a:buChar char="•"/>
            </a:pPr>
            <a:r>
              <a:rPr lang="en-US" sz="2400"/>
              <a:t>Power the pi and display through wire tap to micro USB  </a:t>
            </a:r>
            <a:endParaRPr lang="en-US" sz="2400">
              <a:cs typeface="Calibri"/>
            </a:endParaRPr>
          </a:p>
          <a:p>
            <a:pPr marL="228600" indent="-228600">
              <a:spcBef>
                <a:spcPts val="1000"/>
              </a:spcBef>
              <a:spcAft>
                <a:spcPts val="0"/>
              </a:spcAft>
              <a:buFont typeface="Arial" panose="020B0604020202020204" pitchFamily="34" charset="0"/>
              <a:buChar char="•"/>
            </a:pPr>
            <a:endParaRPr lang="en-US">
              <a:cs typeface="Calibri"/>
            </a:endParaRPr>
          </a:p>
          <a:p>
            <a:pPr marL="0" indent="0">
              <a:spcBef>
                <a:spcPts val="1000"/>
              </a:spcBef>
              <a:spcAft>
                <a:spcPts val="0"/>
              </a:spcAft>
              <a:buFont typeface="Arial" panose="020B0604020202020204" pitchFamily="34" charset="0"/>
              <a:buNone/>
            </a:pPr>
            <a:endParaRPr lang="en-US">
              <a:cs typeface="Calibri"/>
            </a:endParaRPr>
          </a:p>
          <a:p>
            <a:pPr marL="228600" indent="-228600">
              <a:spcBef>
                <a:spcPts val="1000"/>
              </a:spcBef>
              <a:spcAft>
                <a:spcPts val="0"/>
              </a:spcAft>
              <a:buFont typeface="Arial" panose="020B0604020202020204" pitchFamily="34" charset="0"/>
              <a:buChar char="•"/>
            </a:pPr>
            <a:endParaRPr lang="en-US">
              <a:cs typeface="Calibri"/>
            </a:endParaRPr>
          </a:p>
        </p:txBody>
      </p:sp>
      <p:sp>
        <p:nvSpPr>
          <p:cNvPr id="8"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4066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C316-B6B6-45AD-9BCC-134EE2330F18}"/>
              </a:ext>
            </a:extLst>
          </p:cNvPr>
          <p:cNvSpPr>
            <a:spLocks noGrp="1"/>
          </p:cNvSpPr>
          <p:nvPr>
            <p:ph type="title"/>
          </p:nvPr>
        </p:nvSpPr>
        <p:spPr/>
        <p:txBody>
          <a:bodyPr/>
          <a:lstStyle/>
          <a:p>
            <a:r>
              <a:rPr lang="en-US">
                <a:cs typeface="Calibri Light"/>
              </a:rPr>
              <a:t>Power Consumption</a:t>
            </a:r>
            <a:endParaRPr lang="en-US"/>
          </a:p>
        </p:txBody>
      </p:sp>
      <p:graphicFrame>
        <p:nvGraphicFramePr>
          <p:cNvPr id="4" name="Table 4">
            <a:extLst>
              <a:ext uri="{FF2B5EF4-FFF2-40B4-BE49-F238E27FC236}">
                <a16:creationId xmlns:a16="http://schemas.microsoft.com/office/drawing/2014/main" id="{8A130AA9-B504-4A2C-AE7A-E6D1F48C0F5B}"/>
              </a:ext>
            </a:extLst>
          </p:cNvPr>
          <p:cNvGraphicFramePr>
            <a:graphicFrameLocks noGrp="1"/>
          </p:cNvGraphicFramePr>
          <p:nvPr>
            <p:ph idx="1"/>
            <p:extLst>
              <p:ext uri="{D42A27DB-BD31-4B8C-83A1-F6EECF244321}">
                <p14:modId xmlns:p14="http://schemas.microsoft.com/office/powerpoint/2010/main" val="1183620048"/>
              </p:ext>
            </p:extLst>
          </p:nvPr>
        </p:nvGraphicFramePr>
        <p:xfrm>
          <a:off x="1096963" y="1846263"/>
          <a:ext cx="10058400" cy="2225039"/>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603780186"/>
                    </a:ext>
                  </a:extLst>
                </a:gridCol>
                <a:gridCol w="5029200">
                  <a:extLst>
                    <a:ext uri="{9D8B030D-6E8A-4147-A177-3AD203B41FA5}">
                      <a16:colId xmlns:a16="http://schemas.microsoft.com/office/drawing/2014/main" val="2977867442"/>
                    </a:ext>
                  </a:extLst>
                </a:gridCol>
              </a:tblGrid>
              <a:tr h="370840">
                <a:tc>
                  <a:txBody>
                    <a:bodyPr/>
                    <a:lstStyle/>
                    <a:p>
                      <a:r>
                        <a:rPr lang="en-US"/>
                        <a:t>Device</a:t>
                      </a:r>
                    </a:p>
                  </a:txBody>
                  <a:tcPr/>
                </a:tc>
                <a:tc>
                  <a:txBody>
                    <a:bodyPr/>
                    <a:lstStyle/>
                    <a:p>
                      <a:r>
                        <a:rPr lang="en-US"/>
                        <a:t>Power Consumption (Theoretical Max)</a:t>
                      </a:r>
                    </a:p>
                  </a:txBody>
                  <a:tcPr/>
                </a:tc>
                <a:extLst>
                  <a:ext uri="{0D108BD9-81ED-4DB2-BD59-A6C34878D82A}">
                    <a16:rowId xmlns:a16="http://schemas.microsoft.com/office/drawing/2014/main" val="1407462427"/>
                  </a:ext>
                </a:extLst>
              </a:tr>
              <a:tr h="370840">
                <a:tc>
                  <a:txBody>
                    <a:bodyPr/>
                    <a:lstStyle/>
                    <a:p>
                      <a:r>
                        <a:rPr lang="en-US"/>
                        <a:t>Microcontroller</a:t>
                      </a:r>
                    </a:p>
                  </a:txBody>
                  <a:tcPr/>
                </a:tc>
                <a:tc>
                  <a:txBody>
                    <a:bodyPr/>
                    <a:lstStyle/>
                    <a:p>
                      <a:r>
                        <a:rPr lang="en-US"/>
                        <a:t>~4mA (100uA/MHz)</a:t>
                      </a:r>
                    </a:p>
                  </a:txBody>
                  <a:tcPr/>
                </a:tc>
                <a:extLst>
                  <a:ext uri="{0D108BD9-81ED-4DB2-BD59-A6C34878D82A}">
                    <a16:rowId xmlns:a16="http://schemas.microsoft.com/office/drawing/2014/main" val="538374967"/>
                  </a:ext>
                </a:extLst>
              </a:tr>
              <a:tr h="370840">
                <a:tc>
                  <a:txBody>
                    <a:bodyPr/>
                    <a:lstStyle/>
                    <a:p>
                      <a:r>
                        <a:rPr lang="en-US"/>
                        <a:t>Raspberry Pi</a:t>
                      </a:r>
                    </a:p>
                  </a:txBody>
                  <a:tcPr/>
                </a:tc>
                <a:tc>
                  <a:txBody>
                    <a:bodyPr/>
                    <a:lstStyle/>
                    <a:p>
                      <a:r>
                        <a:rPr lang="en-US"/>
                        <a:t>400mA</a:t>
                      </a:r>
                    </a:p>
                  </a:txBody>
                  <a:tcPr/>
                </a:tc>
                <a:extLst>
                  <a:ext uri="{0D108BD9-81ED-4DB2-BD59-A6C34878D82A}">
                    <a16:rowId xmlns:a16="http://schemas.microsoft.com/office/drawing/2014/main" val="3160065553"/>
                  </a:ext>
                </a:extLst>
              </a:tr>
              <a:tr h="370840">
                <a:tc>
                  <a:txBody>
                    <a:bodyPr/>
                    <a:lstStyle/>
                    <a:p>
                      <a:r>
                        <a:rPr lang="en-US"/>
                        <a:t>LCD Display Panel</a:t>
                      </a:r>
                    </a:p>
                  </a:txBody>
                  <a:tcPr/>
                </a:tc>
                <a:tc>
                  <a:txBody>
                    <a:bodyPr/>
                    <a:lstStyle/>
                    <a:p>
                      <a:r>
                        <a:rPr lang="en-US"/>
                        <a:t>800mA</a:t>
                      </a:r>
                    </a:p>
                  </a:txBody>
                  <a:tcPr/>
                </a:tc>
                <a:extLst>
                  <a:ext uri="{0D108BD9-81ED-4DB2-BD59-A6C34878D82A}">
                    <a16:rowId xmlns:a16="http://schemas.microsoft.com/office/drawing/2014/main" val="3790012235"/>
                  </a:ext>
                </a:extLst>
              </a:tr>
              <a:tr h="370840">
                <a:tc>
                  <a:txBody>
                    <a:bodyPr/>
                    <a:lstStyle/>
                    <a:p>
                      <a:r>
                        <a:rPr lang="en-US"/>
                        <a:t>Sensor Array</a:t>
                      </a:r>
                    </a:p>
                  </a:txBody>
                  <a:tcPr/>
                </a:tc>
                <a:tc>
                  <a:txBody>
                    <a:bodyPr/>
                    <a:lstStyle/>
                    <a:p>
                      <a:r>
                        <a:rPr lang="en-US"/>
                        <a:t>520mA</a:t>
                      </a:r>
                    </a:p>
                  </a:txBody>
                  <a:tcPr/>
                </a:tc>
                <a:extLst>
                  <a:ext uri="{0D108BD9-81ED-4DB2-BD59-A6C34878D82A}">
                    <a16:rowId xmlns:a16="http://schemas.microsoft.com/office/drawing/2014/main" val="2652453215"/>
                  </a:ext>
                </a:extLst>
              </a:tr>
              <a:tr h="370839">
                <a:tc>
                  <a:txBody>
                    <a:bodyPr/>
                    <a:lstStyle/>
                    <a:p>
                      <a:pPr lvl="0">
                        <a:buNone/>
                      </a:pPr>
                      <a:r>
                        <a:rPr lang="en-US" b="1"/>
                        <a:t>TOTAL</a:t>
                      </a:r>
                    </a:p>
                  </a:txBody>
                  <a:tcPr/>
                </a:tc>
                <a:tc>
                  <a:txBody>
                    <a:bodyPr/>
                    <a:lstStyle/>
                    <a:p>
                      <a:pPr lvl="0">
                        <a:buNone/>
                      </a:pPr>
                      <a:r>
                        <a:rPr lang="en-US" b="1"/>
                        <a:t>1724mA</a:t>
                      </a:r>
                    </a:p>
                  </a:txBody>
                  <a:tcPr/>
                </a:tc>
                <a:extLst>
                  <a:ext uri="{0D108BD9-81ED-4DB2-BD59-A6C34878D82A}">
                    <a16:rowId xmlns:a16="http://schemas.microsoft.com/office/drawing/2014/main" val="447804849"/>
                  </a:ext>
                </a:extLst>
              </a:tr>
            </a:tbl>
          </a:graphicData>
        </a:graphic>
      </p:graphicFrame>
      <p:sp>
        <p:nvSpPr>
          <p:cNvPr id="6" name="TextBox 5">
            <a:extLst>
              <a:ext uri="{FF2B5EF4-FFF2-40B4-BE49-F238E27FC236}">
                <a16:creationId xmlns:a16="http://schemas.microsoft.com/office/drawing/2014/main" id="{EA457FB3-D22B-48A2-AAA9-DC2AEF0E0F61}"/>
              </a:ext>
            </a:extLst>
          </p:cNvPr>
          <p:cNvSpPr txBox="1"/>
          <p:nvPr/>
        </p:nvSpPr>
        <p:spPr>
          <a:xfrm>
            <a:off x="1099751" y="4285048"/>
            <a:ext cx="100542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The LG HG2 18650 batteries are rated for 3000mAh</a:t>
            </a:r>
          </a:p>
          <a:p>
            <a:pPr marL="285750" indent="-285750">
              <a:buFont typeface="Arial"/>
              <a:buChar char="•"/>
            </a:pPr>
            <a:r>
              <a:rPr lang="en-US">
                <a:cs typeface="Calibri"/>
              </a:rPr>
              <a:t>Using 2 in parallel should allow for more than 3 hours of operational time</a:t>
            </a:r>
          </a:p>
        </p:txBody>
      </p:sp>
    </p:spTree>
    <p:extLst>
      <p:ext uri="{BB962C8B-B14F-4D97-AF65-F5344CB8AC3E}">
        <p14:creationId xmlns:p14="http://schemas.microsoft.com/office/powerpoint/2010/main" val="4216496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Power</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Found Batteries to power our device</a:t>
            </a:r>
          </a:p>
          <a:p>
            <a:pPr>
              <a:buFont typeface="Arial" panose="020F0502020204030204" pitchFamily="34" charset="0"/>
              <a:buChar char="•"/>
            </a:pPr>
            <a:endParaRPr lang="en-US">
              <a:cs typeface="Calibri" panose="020F0502020204030204"/>
            </a:endParaRP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r>
              <a:rPr lang="en-US">
                <a:cs typeface="Calibri"/>
              </a:rPr>
              <a:t>Changed design from using lithium battery packs</a:t>
            </a:r>
          </a:p>
          <a:p>
            <a:endParaRPr lang="en-US">
              <a:cs typeface="Calibri"/>
            </a:endParaRPr>
          </a:p>
        </p:txBody>
      </p:sp>
    </p:spTree>
    <p:extLst>
      <p:ext uri="{BB962C8B-B14F-4D97-AF65-F5344CB8AC3E}">
        <p14:creationId xmlns:p14="http://schemas.microsoft.com/office/powerpoint/2010/main" val="2599492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D0D1E-D503-4CDC-BFEE-BEF9BBC7761F}"/>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100">
                <a:solidFill>
                  <a:schemeClr val="tx1">
                    <a:lumMod val="85000"/>
                    <a:lumOff val="15000"/>
                  </a:schemeClr>
                </a:solidFill>
              </a:rPr>
              <a:t>Processing Unit </a:t>
            </a:r>
          </a:p>
        </p:txBody>
      </p:sp>
      <p:pic>
        <p:nvPicPr>
          <p:cNvPr id="3" name="Picture 3" descr="A screenshot of a cell phone&#10;&#10;Description generated with very high confidence">
            <a:extLst>
              <a:ext uri="{FF2B5EF4-FFF2-40B4-BE49-F238E27FC236}">
                <a16:creationId xmlns:a16="http://schemas.microsoft.com/office/drawing/2014/main" id="{FAD737F4-7F8B-469F-9237-BBD0EEEFB5D7}"/>
              </a:ext>
            </a:extLst>
          </p:cNvPr>
          <p:cNvPicPr>
            <a:picLocks noChangeAspect="1"/>
          </p:cNvPicPr>
          <p:nvPr/>
        </p:nvPicPr>
        <p:blipFill>
          <a:blip r:embed="rId2"/>
          <a:stretch>
            <a:fillRect/>
          </a:stretch>
        </p:blipFill>
        <p:spPr>
          <a:xfrm>
            <a:off x="633999" y="946609"/>
            <a:ext cx="6912217" cy="4441099"/>
          </a:xfrm>
          <a:prstGeom prst="rect">
            <a:avLst/>
          </a:prstGeom>
        </p:spPr>
      </p:pic>
      <p:cxnSp>
        <p:nvCxnSpPr>
          <p:cNvPr id="16" name="Straight Connector 15">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4607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3805-D531-4CCF-A171-45730D81E6AB}"/>
              </a:ext>
            </a:extLst>
          </p:cNvPr>
          <p:cNvSpPr>
            <a:spLocks noGrp="1"/>
          </p:cNvSpPr>
          <p:nvPr>
            <p:ph type="title"/>
          </p:nvPr>
        </p:nvSpPr>
        <p:spPr>
          <a:xfrm>
            <a:off x="649224" y="645106"/>
            <a:ext cx="4798100" cy="1259894"/>
          </a:xfrm>
        </p:spPr>
        <p:txBody>
          <a:bodyPr>
            <a:normAutofit fontScale="90000"/>
          </a:bodyPr>
          <a:lstStyle/>
          <a:p>
            <a:r>
              <a:rPr lang="en-US"/>
              <a:t>Main Processor Unit </a:t>
            </a:r>
          </a:p>
        </p:txBody>
      </p:sp>
      <p:sp>
        <p:nvSpPr>
          <p:cNvPr id="8" name="Content Placeholder 7">
            <a:extLst>
              <a:ext uri="{FF2B5EF4-FFF2-40B4-BE49-F238E27FC236}">
                <a16:creationId xmlns:a16="http://schemas.microsoft.com/office/drawing/2014/main" id="{4ACD98A4-3D40-4427-A7AC-AD4498D54C11}"/>
              </a:ext>
            </a:extLst>
          </p:cNvPr>
          <p:cNvSpPr>
            <a:spLocks noGrp="1"/>
          </p:cNvSpPr>
          <p:nvPr>
            <p:ph idx="1"/>
          </p:nvPr>
        </p:nvSpPr>
        <p:spPr>
          <a:xfrm>
            <a:off x="649225" y="2133600"/>
            <a:ext cx="3650278" cy="3759253"/>
          </a:xfrm>
        </p:spPr>
        <p:txBody>
          <a:bodyPr vert="horz" lIns="91440" tIns="45720" rIns="91440" bIns="45720" rtlCol="0" anchor="t">
            <a:normAutofit/>
          </a:bodyPr>
          <a:lstStyle/>
          <a:p>
            <a:pPr>
              <a:buFont typeface="Arial" panose="020F0502020204030204" pitchFamily="34" charset="0"/>
              <a:buChar char="•"/>
            </a:pPr>
            <a:r>
              <a:rPr lang="en-US"/>
              <a:t>Needs multi-core</a:t>
            </a:r>
          </a:p>
          <a:p>
            <a:pPr>
              <a:buFont typeface="Arial" panose="020F0502020204030204" pitchFamily="34" charset="0"/>
              <a:buChar char="•"/>
            </a:pPr>
            <a:r>
              <a:rPr lang="en-US"/>
              <a:t>Video capability</a:t>
            </a:r>
            <a:endParaRPr lang="en-US">
              <a:cs typeface="Calibri" panose="020F0502020204030204"/>
            </a:endParaRPr>
          </a:p>
          <a:p>
            <a:endParaRPr lang="en-US"/>
          </a:p>
          <a:p>
            <a:endParaRPr lang="en-US"/>
          </a:p>
          <a:p>
            <a:endParaRPr lang="en-US"/>
          </a:p>
          <a:p>
            <a:endParaRPr lang="en-US"/>
          </a:p>
          <a:p>
            <a:endParaRPr lang="en-US"/>
          </a:p>
          <a:p>
            <a:endParaRPr lang="en-US"/>
          </a:p>
        </p:txBody>
      </p:sp>
      <p:pic>
        <p:nvPicPr>
          <p:cNvPr id="4" name="Picture 4" descr="A circuit board&#10;&#10;Description generated with very high confidence">
            <a:extLst>
              <a:ext uri="{FF2B5EF4-FFF2-40B4-BE49-F238E27FC236}">
                <a16:creationId xmlns:a16="http://schemas.microsoft.com/office/drawing/2014/main" id="{B2CB9972-6C21-4428-93C2-9773DDD138FC}"/>
              </a:ext>
            </a:extLst>
          </p:cNvPr>
          <p:cNvPicPr>
            <a:picLocks noChangeAspect="1"/>
          </p:cNvPicPr>
          <p:nvPr/>
        </p:nvPicPr>
        <p:blipFill>
          <a:blip r:embed="rId3"/>
          <a:stretch>
            <a:fillRect/>
          </a:stretch>
        </p:blipFill>
        <p:spPr>
          <a:xfrm>
            <a:off x="647730" y="3433034"/>
            <a:ext cx="4177982" cy="2731495"/>
          </a:xfrm>
          <a:prstGeom prst="rect">
            <a:avLst/>
          </a:prstGeom>
        </p:spPr>
      </p:pic>
      <p:graphicFrame>
        <p:nvGraphicFramePr>
          <p:cNvPr id="6" name="Table 5">
            <a:extLst>
              <a:ext uri="{FF2B5EF4-FFF2-40B4-BE49-F238E27FC236}">
                <a16:creationId xmlns:a16="http://schemas.microsoft.com/office/drawing/2014/main" id="{915285AC-B6AA-4CA0-A6F7-630EE2292B83}"/>
              </a:ext>
            </a:extLst>
          </p:cNvPr>
          <p:cNvGraphicFramePr>
            <a:graphicFrameLocks noGrp="1"/>
          </p:cNvGraphicFramePr>
          <p:nvPr>
            <p:extLst>
              <p:ext uri="{D42A27DB-BD31-4B8C-83A1-F6EECF244321}">
                <p14:modId xmlns:p14="http://schemas.microsoft.com/office/powerpoint/2010/main" val="112447667"/>
              </p:ext>
            </p:extLst>
          </p:nvPr>
        </p:nvGraphicFramePr>
        <p:xfrm>
          <a:off x="5612192" y="2085120"/>
          <a:ext cx="5473208" cy="3205649"/>
        </p:xfrm>
        <a:graphic>
          <a:graphicData uri="http://schemas.openxmlformats.org/drawingml/2006/table">
            <a:tbl>
              <a:tblPr firstRow="1" bandRow="1">
                <a:tableStyleId>{5C22544A-7EE6-4342-B048-85BDC9FD1C3A}</a:tableStyleId>
              </a:tblPr>
              <a:tblGrid>
                <a:gridCol w="1368302">
                  <a:extLst>
                    <a:ext uri="{9D8B030D-6E8A-4147-A177-3AD203B41FA5}">
                      <a16:colId xmlns:a16="http://schemas.microsoft.com/office/drawing/2014/main" val="3639166192"/>
                    </a:ext>
                  </a:extLst>
                </a:gridCol>
                <a:gridCol w="1368302">
                  <a:extLst>
                    <a:ext uri="{9D8B030D-6E8A-4147-A177-3AD203B41FA5}">
                      <a16:colId xmlns:a16="http://schemas.microsoft.com/office/drawing/2014/main" val="642785179"/>
                    </a:ext>
                  </a:extLst>
                </a:gridCol>
                <a:gridCol w="1368302">
                  <a:extLst>
                    <a:ext uri="{9D8B030D-6E8A-4147-A177-3AD203B41FA5}">
                      <a16:colId xmlns:a16="http://schemas.microsoft.com/office/drawing/2014/main" val="2307542616"/>
                    </a:ext>
                  </a:extLst>
                </a:gridCol>
                <a:gridCol w="1368302">
                  <a:extLst>
                    <a:ext uri="{9D8B030D-6E8A-4147-A177-3AD203B41FA5}">
                      <a16:colId xmlns:a16="http://schemas.microsoft.com/office/drawing/2014/main" val="2880635669"/>
                    </a:ext>
                  </a:extLst>
                </a:gridCol>
              </a:tblGrid>
              <a:tr h="503366">
                <a:tc>
                  <a:txBody>
                    <a:bodyPr/>
                    <a:lstStyle/>
                    <a:p>
                      <a:pPr rtl="0" fontAlgn="t">
                        <a:spcBef>
                          <a:spcPts val="0"/>
                        </a:spcBef>
                        <a:spcAft>
                          <a:spcPts val="0"/>
                        </a:spcAft>
                      </a:pPr>
                      <a:r>
                        <a:rPr lang="en-US" sz="1200">
                          <a:effectLst/>
                        </a:rPr>
                        <a:t>Name</a:t>
                      </a:r>
                      <a:endParaRPr lang="en-US">
                        <a:effectLst/>
                      </a:endParaRPr>
                    </a:p>
                  </a:txBody>
                  <a:tcPr marL="63500" marR="63500" marT="63500" marB="63500"/>
                </a:tc>
                <a:tc>
                  <a:txBody>
                    <a:bodyPr/>
                    <a:lstStyle/>
                    <a:p>
                      <a:pPr rtl="0" fontAlgn="t">
                        <a:spcBef>
                          <a:spcPts val="0"/>
                        </a:spcBef>
                        <a:spcAft>
                          <a:spcPts val="0"/>
                        </a:spcAft>
                      </a:pPr>
                      <a:r>
                        <a:rPr lang="en-US" sz="1200">
                          <a:effectLst/>
                        </a:rPr>
                        <a:t>Price (USD)</a:t>
                      </a:r>
                      <a:endParaRPr lang="en-US">
                        <a:effectLst/>
                      </a:endParaRPr>
                    </a:p>
                  </a:txBody>
                  <a:tcPr marL="63500" marR="63500" marT="63500" marB="63500"/>
                </a:tc>
                <a:tc>
                  <a:txBody>
                    <a:bodyPr/>
                    <a:lstStyle/>
                    <a:p>
                      <a:pPr rtl="0" fontAlgn="t">
                        <a:spcBef>
                          <a:spcPts val="0"/>
                        </a:spcBef>
                        <a:spcAft>
                          <a:spcPts val="0"/>
                        </a:spcAft>
                      </a:pPr>
                      <a:r>
                        <a:rPr lang="en-US" sz="1200">
                          <a:effectLst/>
                        </a:rPr>
                        <a:t>CPU clock speed</a:t>
                      </a:r>
                      <a:endParaRPr lang="en-US">
                        <a:effectLst/>
                      </a:endParaRPr>
                    </a:p>
                  </a:txBody>
                  <a:tcPr marL="63500" marR="63500" marT="63500" marB="63500"/>
                </a:tc>
                <a:tc>
                  <a:txBody>
                    <a:bodyPr/>
                    <a:lstStyle/>
                    <a:p>
                      <a:pPr rtl="0" fontAlgn="t">
                        <a:spcBef>
                          <a:spcPts val="0"/>
                        </a:spcBef>
                        <a:spcAft>
                          <a:spcPts val="0"/>
                        </a:spcAft>
                      </a:pPr>
                      <a:r>
                        <a:rPr lang="en-US" sz="1200">
                          <a:effectLst/>
                        </a:rPr>
                        <a:t>Size (in)</a:t>
                      </a:r>
                      <a:endParaRPr lang="en-US">
                        <a:effectLst/>
                      </a:endParaRPr>
                    </a:p>
                  </a:txBody>
                  <a:tcPr marL="63500" marR="63500" marT="63500" marB="63500"/>
                </a:tc>
                <a:extLst>
                  <a:ext uri="{0D108BD9-81ED-4DB2-BD59-A6C34878D82A}">
                    <a16:rowId xmlns:a16="http://schemas.microsoft.com/office/drawing/2014/main" val="2561367761"/>
                  </a:ext>
                </a:extLst>
              </a:tr>
              <a:tr h="503366">
                <a:tc>
                  <a:txBody>
                    <a:bodyPr/>
                    <a:lstStyle/>
                    <a:p>
                      <a:pPr rtl="0" fontAlgn="t">
                        <a:spcBef>
                          <a:spcPts val="0"/>
                        </a:spcBef>
                        <a:spcAft>
                          <a:spcPts val="0"/>
                        </a:spcAft>
                      </a:pPr>
                      <a:r>
                        <a:rPr lang="en-US" sz="1200">
                          <a:effectLst/>
                        </a:rPr>
                        <a:t>Rock64</a:t>
                      </a:r>
                      <a:endParaRPr lang="en-US">
                        <a:effectLst/>
                      </a:endParaRPr>
                    </a:p>
                  </a:txBody>
                  <a:tcPr marL="63500" marR="63500" marT="63500" marB="63500"/>
                </a:tc>
                <a:tc>
                  <a:txBody>
                    <a:bodyPr/>
                    <a:lstStyle/>
                    <a:p>
                      <a:pPr rtl="0" fontAlgn="t">
                        <a:spcBef>
                          <a:spcPts val="0"/>
                        </a:spcBef>
                        <a:spcAft>
                          <a:spcPts val="0"/>
                        </a:spcAft>
                      </a:pPr>
                      <a:r>
                        <a:rPr lang="en-US" sz="1200">
                          <a:effectLst/>
                        </a:rPr>
                        <a:t>44.95 (pine64.org)</a:t>
                      </a:r>
                      <a:endParaRPr lang="en-US">
                        <a:effectLst/>
                      </a:endParaRPr>
                    </a:p>
                  </a:txBody>
                  <a:tcPr marL="63500" marR="63500" marT="63500" marB="63500"/>
                </a:tc>
                <a:tc>
                  <a:txBody>
                    <a:bodyPr/>
                    <a:lstStyle/>
                    <a:p>
                      <a:pPr rtl="0" fontAlgn="t">
                        <a:spcBef>
                          <a:spcPts val="0"/>
                        </a:spcBef>
                        <a:spcAft>
                          <a:spcPts val="0"/>
                        </a:spcAft>
                      </a:pPr>
                      <a:r>
                        <a:rPr lang="en-US" sz="1200">
                          <a:effectLst/>
                        </a:rPr>
                        <a:t>1.5GHz</a:t>
                      </a:r>
                      <a:endParaRPr lang="en-US">
                        <a:effectLst/>
                      </a:endParaRPr>
                    </a:p>
                  </a:txBody>
                  <a:tcPr marL="63500" marR="63500" marT="63500" marB="63500"/>
                </a:tc>
                <a:tc>
                  <a:txBody>
                    <a:bodyPr/>
                    <a:lstStyle/>
                    <a:p>
                      <a:pPr rtl="0" fontAlgn="t">
                        <a:spcBef>
                          <a:spcPts val="0"/>
                        </a:spcBef>
                        <a:spcAft>
                          <a:spcPts val="0"/>
                        </a:spcAft>
                      </a:pPr>
                      <a:r>
                        <a:rPr lang="en-US" sz="1200">
                          <a:effectLst/>
                        </a:rPr>
                        <a:t>2.2x3.4</a:t>
                      </a:r>
                      <a:endParaRPr lang="en-US">
                        <a:effectLst/>
                      </a:endParaRPr>
                    </a:p>
                  </a:txBody>
                  <a:tcPr marL="63500" marR="63500" marT="63500" marB="63500"/>
                </a:tc>
                <a:extLst>
                  <a:ext uri="{0D108BD9-81ED-4DB2-BD59-A6C34878D82A}">
                    <a16:rowId xmlns:a16="http://schemas.microsoft.com/office/drawing/2014/main" val="575813518"/>
                  </a:ext>
                </a:extLst>
              </a:tr>
              <a:tr h="503366">
                <a:tc>
                  <a:txBody>
                    <a:bodyPr/>
                    <a:lstStyle/>
                    <a:p>
                      <a:pPr rtl="0" fontAlgn="t">
                        <a:spcBef>
                          <a:spcPts val="0"/>
                        </a:spcBef>
                        <a:spcAft>
                          <a:spcPts val="0"/>
                        </a:spcAft>
                      </a:pPr>
                      <a:r>
                        <a:rPr lang="en-US" sz="1200">
                          <a:effectLst/>
                        </a:rPr>
                        <a:t>VIM2 v1.4 Basic</a:t>
                      </a:r>
                      <a:endParaRPr lang="en-US">
                        <a:effectLst/>
                      </a:endParaRPr>
                    </a:p>
                  </a:txBody>
                  <a:tcPr marL="63500" marR="63500" marT="63500" marB="63500"/>
                </a:tc>
                <a:tc>
                  <a:txBody>
                    <a:bodyPr/>
                    <a:lstStyle/>
                    <a:p>
                      <a:pPr rtl="0" fontAlgn="t">
                        <a:spcBef>
                          <a:spcPts val="0"/>
                        </a:spcBef>
                        <a:spcAft>
                          <a:spcPts val="0"/>
                        </a:spcAft>
                      </a:pPr>
                      <a:r>
                        <a:rPr lang="en-US" sz="1200">
                          <a:effectLst/>
                        </a:rPr>
                        <a:t>79.99 (khadas.com)</a:t>
                      </a:r>
                      <a:endParaRPr lang="en-US">
                        <a:effectLst/>
                      </a:endParaRPr>
                    </a:p>
                  </a:txBody>
                  <a:tcPr marL="63500" marR="63500" marT="63500" marB="63500"/>
                </a:tc>
                <a:tc>
                  <a:txBody>
                    <a:bodyPr/>
                    <a:lstStyle/>
                    <a:p>
                      <a:pPr rtl="0" fontAlgn="t">
                        <a:spcBef>
                          <a:spcPts val="0"/>
                        </a:spcBef>
                        <a:spcAft>
                          <a:spcPts val="0"/>
                        </a:spcAft>
                      </a:pPr>
                      <a:r>
                        <a:rPr lang="en-US" sz="1200">
                          <a:effectLst/>
                        </a:rPr>
                        <a:t>1.5GHz</a:t>
                      </a:r>
                      <a:endParaRPr lang="en-US">
                        <a:effectLst/>
                      </a:endParaRPr>
                    </a:p>
                  </a:txBody>
                  <a:tcPr marL="63500" marR="63500" marT="63500" marB="63500"/>
                </a:tc>
                <a:tc>
                  <a:txBody>
                    <a:bodyPr/>
                    <a:lstStyle/>
                    <a:p>
                      <a:pPr rtl="0" fontAlgn="t">
                        <a:spcBef>
                          <a:spcPts val="0"/>
                        </a:spcBef>
                        <a:spcAft>
                          <a:spcPts val="0"/>
                        </a:spcAft>
                      </a:pPr>
                      <a:r>
                        <a:rPr lang="en-US" sz="1200">
                          <a:effectLst/>
                        </a:rPr>
                        <a:t>2.3x3.2</a:t>
                      </a:r>
                      <a:endParaRPr lang="en-US">
                        <a:effectLst/>
                      </a:endParaRPr>
                    </a:p>
                  </a:txBody>
                  <a:tcPr marL="63500" marR="63500" marT="63500" marB="63500"/>
                </a:tc>
                <a:extLst>
                  <a:ext uri="{0D108BD9-81ED-4DB2-BD59-A6C34878D82A}">
                    <a16:rowId xmlns:a16="http://schemas.microsoft.com/office/drawing/2014/main" val="632950186"/>
                  </a:ext>
                </a:extLst>
              </a:tr>
              <a:tr h="503366">
                <a:tc>
                  <a:txBody>
                    <a:bodyPr/>
                    <a:lstStyle/>
                    <a:p>
                      <a:pPr rtl="0" fontAlgn="t">
                        <a:spcBef>
                          <a:spcPts val="0"/>
                        </a:spcBef>
                        <a:spcAft>
                          <a:spcPts val="0"/>
                        </a:spcAft>
                      </a:pPr>
                      <a:r>
                        <a:rPr lang="en-US" sz="1200">
                          <a:solidFill>
                            <a:srgbClr val="FF0000"/>
                          </a:solidFill>
                          <a:effectLst/>
                        </a:rPr>
                        <a:t>Raspberry Pi 3 model B</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47.69 (amazon)</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1.5GHz</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2.2x3.3</a:t>
                      </a:r>
                      <a:endParaRPr lang="en-US">
                        <a:solidFill>
                          <a:srgbClr val="FF0000"/>
                        </a:solidFill>
                        <a:effectLst/>
                      </a:endParaRPr>
                    </a:p>
                  </a:txBody>
                  <a:tcPr marL="63500" marR="63500" marT="63500" marB="63500"/>
                </a:tc>
                <a:extLst>
                  <a:ext uri="{0D108BD9-81ED-4DB2-BD59-A6C34878D82A}">
                    <a16:rowId xmlns:a16="http://schemas.microsoft.com/office/drawing/2014/main" val="2949641761"/>
                  </a:ext>
                </a:extLst>
              </a:tr>
              <a:tr h="503366">
                <a:tc>
                  <a:txBody>
                    <a:bodyPr/>
                    <a:lstStyle/>
                    <a:p>
                      <a:pPr rtl="0" fontAlgn="t">
                        <a:spcBef>
                          <a:spcPts val="0"/>
                        </a:spcBef>
                        <a:spcAft>
                          <a:spcPts val="0"/>
                        </a:spcAft>
                      </a:pPr>
                      <a:r>
                        <a:rPr lang="en-US" sz="1200">
                          <a:effectLst/>
                        </a:rPr>
                        <a:t>ASUS Tinker Board S</a:t>
                      </a:r>
                      <a:endParaRPr lang="en-US">
                        <a:effectLst/>
                      </a:endParaRPr>
                    </a:p>
                  </a:txBody>
                  <a:tcPr marL="63500" marR="63500" marT="63500" marB="63500"/>
                </a:tc>
                <a:tc>
                  <a:txBody>
                    <a:bodyPr/>
                    <a:lstStyle/>
                    <a:p>
                      <a:pPr rtl="0" fontAlgn="t">
                        <a:spcBef>
                          <a:spcPts val="0"/>
                        </a:spcBef>
                        <a:spcAft>
                          <a:spcPts val="0"/>
                        </a:spcAft>
                      </a:pPr>
                      <a:r>
                        <a:rPr lang="en-US" sz="1200">
                          <a:effectLst/>
                        </a:rPr>
                        <a:t>89.40 (amazon)</a:t>
                      </a:r>
                      <a:endParaRPr lang="en-US">
                        <a:effectLst/>
                      </a:endParaRPr>
                    </a:p>
                  </a:txBody>
                  <a:tcPr marL="63500" marR="63500" marT="63500" marB="63500"/>
                </a:tc>
                <a:tc>
                  <a:txBody>
                    <a:bodyPr/>
                    <a:lstStyle/>
                    <a:p>
                      <a:pPr rtl="0" fontAlgn="t">
                        <a:spcBef>
                          <a:spcPts val="0"/>
                        </a:spcBef>
                        <a:spcAft>
                          <a:spcPts val="0"/>
                        </a:spcAft>
                      </a:pPr>
                      <a:r>
                        <a:rPr lang="en-US" sz="1200">
                          <a:effectLst/>
                        </a:rPr>
                        <a:t>1.8GHGz</a:t>
                      </a:r>
                      <a:endParaRPr lang="en-US">
                        <a:effectLst/>
                      </a:endParaRPr>
                    </a:p>
                  </a:txBody>
                  <a:tcPr marL="63500" marR="63500" marT="63500" marB="63500"/>
                </a:tc>
                <a:tc>
                  <a:txBody>
                    <a:bodyPr/>
                    <a:lstStyle/>
                    <a:p>
                      <a:pPr rtl="0" fontAlgn="t">
                        <a:spcBef>
                          <a:spcPts val="0"/>
                        </a:spcBef>
                        <a:spcAft>
                          <a:spcPts val="0"/>
                        </a:spcAft>
                      </a:pPr>
                      <a:r>
                        <a:rPr lang="en-US" sz="1200">
                          <a:effectLst/>
                        </a:rPr>
                        <a:t>4.5x6</a:t>
                      </a:r>
                      <a:endParaRPr lang="en-US">
                        <a:effectLst/>
                      </a:endParaRPr>
                    </a:p>
                  </a:txBody>
                  <a:tcPr marL="63500" marR="63500" marT="63500" marB="63500"/>
                </a:tc>
                <a:extLst>
                  <a:ext uri="{0D108BD9-81ED-4DB2-BD59-A6C34878D82A}">
                    <a16:rowId xmlns:a16="http://schemas.microsoft.com/office/drawing/2014/main" val="3213880014"/>
                  </a:ext>
                </a:extLst>
              </a:tr>
              <a:tr h="688819">
                <a:tc>
                  <a:txBody>
                    <a:bodyPr/>
                    <a:lstStyle/>
                    <a:p>
                      <a:pPr rtl="0" fontAlgn="t">
                        <a:spcBef>
                          <a:spcPts val="0"/>
                        </a:spcBef>
                        <a:spcAft>
                          <a:spcPts val="0"/>
                        </a:spcAft>
                      </a:pPr>
                      <a:r>
                        <a:rPr lang="en-US" sz="1200">
                          <a:effectLst/>
                        </a:rPr>
                        <a:t>ODROID-XU4</a:t>
                      </a:r>
                      <a:endParaRPr lang="en-US">
                        <a:effectLst/>
                      </a:endParaRPr>
                    </a:p>
                  </a:txBody>
                  <a:tcPr marL="63500" marR="63500" marT="63500" marB="63500"/>
                </a:tc>
                <a:tc>
                  <a:txBody>
                    <a:bodyPr/>
                    <a:lstStyle/>
                    <a:p>
                      <a:pPr rtl="0" fontAlgn="t">
                        <a:spcBef>
                          <a:spcPts val="0"/>
                        </a:spcBef>
                        <a:spcAft>
                          <a:spcPts val="0"/>
                        </a:spcAft>
                      </a:pPr>
                      <a:r>
                        <a:rPr lang="en-US" sz="1200">
                          <a:effectLst/>
                        </a:rPr>
                        <a:t>49.00 (hardkernel.com)</a:t>
                      </a:r>
                      <a:endParaRPr lang="en-US">
                        <a:effectLst/>
                      </a:endParaRPr>
                    </a:p>
                  </a:txBody>
                  <a:tcPr marL="63500" marR="63500" marT="63500" marB="63500"/>
                </a:tc>
                <a:tc>
                  <a:txBody>
                    <a:bodyPr/>
                    <a:lstStyle/>
                    <a:p>
                      <a:pPr rtl="0" fontAlgn="t">
                        <a:spcBef>
                          <a:spcPts val="0"/>
                        </a:spcBef>
                        <a:spcAft>
                          <a:spcPts val="0"/>
                        </a:spcAft>
                      </a:pPr>
                      <a:r>
                        <a:rPr lang="en-US" sz="1200">
                          <a:effectLst/>
                        </a:rPr>
                        <a:t>2GHz</a:t>
                      </a:r>
                      <a:endParaRPr lang="en-US">
                        <a:effectLst/>
                      </a:endParaRPr>
                    </a:p>
                  </a:txBody>
                  <a:tcPr marL="63500" marR="63500" marT="63500" marB="63500"/>
                </a:tc>
                <a:tc>
                  <a:txBody>
                    <a:bodyPr/>
                    <a:lstStyle/>
                    <a:p>
                      <a:pPr rtl="0" fontAlgn="t">
                        <a:spcBef>
                          <a:spcPts val="0"/>
                        </a:spcBef>
                        <a:spcAft>
                          <a:spcPts val="0"/>
                        </a:spcAft>
                      </a:pPr>
                      <a:r>
                        <a:rPr lang="en-US" sz="1200">
                          <a:effectLst/>
                        </a:rPr>
                        <a:t>2.3x3.3</a:t>
                      </a:r>
                      <a:endParaRPr lang="en-US">
                        <a:effectLst/>
                      </a:endParaRPr>
                    </a:p>
                  </a:txBody>
                  <a:tcPr marL="63500" marR="63500" marT="63500" marB="63500"/>
                </a:tc>
                <a:extLst>
                  <a:ext uri="{0D108BD9-81ED-4DB2-BD59-A6C34878D82A}">
                    <a16:rowId xmlns:a16="http://schemas.microsoft.com/office/drawing/2014/main" val="250700575"/>
                  </a:ext>
                </a:extLst>
              </a:tr>
            </a:tbl>
          </a:graphicData>
        </a:graphic>
      </p:graphicFrame>
      <p:sp>
        <p:nvSpPr>
          <p:cNvPr id="7" name="TextBox 6">
            <a:extLst>
              <a:ext uri="{FF2B5EF4-FFF2-40B4-BE49-F238E27FC236}">
                <a16:creationId xmlns:a16="http://schemas.microsoft.com/office/drawing/2014/main" id="{F9BAED22-8704-4C1F-90EB-0C7911BD2BA0}"/>
              </a:ext>
            </a:extLst>
          </p:cNvPr>
          <p:cNvSpPr txBox="1"/>
          <p:nvPr/>
        </p:nvSpPr>
        <p:spPr>
          <a:xfrm>
            <a:off x="2464676" y="4947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7685580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Processing Unit</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Raspberry Pi has been acquired and loaded with a Linux OS</a:t>
            </a:r>
          </a:p>
          <a:p>
            <a:pPr>
              <a:buFont typeface="Arial" panose="020F0502020204030204" pitchFamily="34" charset="0"/>
              <a:buChar char="•"/>
            </a:pPr>
            <a:r>
              <a:rPr lang="en-US">
                <a:cs typeface="Calibri" panose="020F0502020204030204"/>
              </a:rPr>
              <a:t>Pi is able to interface with the goggles display</a:t>
            </a: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pPr>
              <a:buFont typeface="Arial" panose="020F0502020204030204" pitchFamily="34" charset="0"/>
              <a:buChar char="•"/>
            </a:pPr>
            <a:r>
              <a:rPr lang="en-US">
                <a:cs typeface="Calibri"/>
              </a:rPr>
              <a:t>Communication of the Raspberry Pi with the MCU</a:t>
            </a:r>
          </a:p>
        </p:txBody>
      </p:sp>
    </p:spTree>
    <p:extLst>
      <p:ext uri="{BB962C8B-B14F-4D97-AF65-F5344CB8AC3E}">
        <p14:creationId xmlns:p14="http://schemas.microsoft.com/office/powerpoint/2010/main" val="3599472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9BB9B-1AD3-474B-90F8-E5375C9D0D4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Goggles</a:t>
            </a:r>
          </a:p>
        </p:txBody>
      </p:sp>
      <p:pic>
        <p:nvPicPr>
          <p:cNvPr id="4" name="Picture 4" descr="A screenshot of a cell phone&#10;&#10;Description generated with very high confidence">
            <a:extLst>
              <a:ext uri="{FF2B5EF4-FFF2-40B4-BE49-F238E27FC236}">
                <a16:creationId xmlns:a16="http://schemas.microsoft.com/office/drawing/2014/main" id="{063BA7B8-300E-4DF4-AF76-B8204BC30458}"/>
              </a:ext>
            </a:extLst>
          </p:cNvPr>
          <p:cNvPicPr>
            <a:picLocks noChangeAspect="1"/>
          </p:cNvPicPr>
          <p:nvPr/>
        </p:nvPicPr>
        <p:blipFill>
          <a:blip r:embed="rId2"/>
          <a:stretch>
            <a:fillRect/>
          </a:stretch>
        </p:blipFill>
        <p:spPr>
          <a:xfrm>
            <a:off x="633999" y="946609"/>
            <a:ext cx="6912217" cy="4441099"/>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1899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B5993E2-C02B-4335-ABA5-D8EC465551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0B801A2-5622-4BE8-9AD2-C337A2CD0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89EDF86-5418-4663-AD15-84E1E9B2AEC6}"/>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Goals and Objectives</a:t>
            </a:r>
          </a:p>
        </p:txBody>
      </p:sp>
      <p:sp>
        <p:nvSpPr>
          <p:cNvPr id="52" name="Rectangle 51">
            <a:extLst>
              <a:ext uri="{FF2B5EF4-FFF2-40B4-BE49-F238E27FC236}">
                <a16:creationId xmlns:a16="http://schemas.microsoft.com/office/drawing/2014/main" id="{B7AF614F-5BC3-4086-99F5-B87C5847A0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4" name="Content Placeholder 31">
            <a:extLst>
              <a:ext uri="{FF2B5EF4-FFF2-40B4-BE49-F238E27FC236}">
                <a16:creationId xmlns:a16="http://schemas.microsoft.com/office/drawing/2014/main" id="{EE998848-6D24-4F41-B11A-A00DCBD9C3A6}"/>
              </a:ext>
            </a:extLst>
          </p:cNvPr>
          <p:cNvGraphicFramePr>
            <a:graphicFrameLocks noGrp="1"/>
          </p:cNvGraphicFramePr>
          <p:nvPr>
            <p:ph idx="1"/>
            <p:extLst>
              <p:ext uri="{D42A27DB-BD31-4B8C-83A1-F6EECF244321}">
                <p14:modId xmlns:p14="http://schemas.microsoft.com/office/powerpoint/2010/main" val="329456588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3153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870B-4B45-4A35-9AFB-8D8A0FC888F5}"/>
              </a:ext>
            </a:extLst>
          </p:cNvPr>
          <p:cNvSpPr>
            <a:spLocks noGrp="1"/>
          </p:cNvSpPr>
          <p:nvPr>
            <p:ph type="title"/>
          </p:nvPr>
        </p:nvSpPr>
        <p:spPr/>
        <p:txBody>
          <a:bodyPr/>
          <a:lstStyle/>
          <a:p>
            <a:r>
              <a:rPr lang="en-US"/>
              <a:t>Comparison of Goggles</a:t>
            </a:r>
          </a:p>
        </p:txBody>
      </p:sp>
      <p:sp>
        <p:nvSpPr>
          <p:cNvPr id="3" name="Content Placeholder 2">
            <a:extLst>
              <a:ext uri="{FF2B5EF4-FFF2-40B4-BE49-F238E27FC236}">
                <a16:creationId xmlns:a16="http://schemas.microsoft.com/office/drawing/2014/main" id="{35823A52-4D0D-4055-B3E0-200E37C3E782}"/>
              </a:ext>
            </a:extLst>
          </p:cNvPr>
          <p:cNvSpPr>
            <a:spLocks noGrp="1"/>
          </p:cNvSpPr>
          <p:nvPr>
            <p:ph idx="1"/>
          </p:nvPr>
        </p:nvSpPr>
        <p:spPr>
          <a:xfrm>
            <a:off x="2589212" y="1608083"/>
            <a:ext cx="8915400" cy="4303139"/>
          </a:xfrm>
        </p:spPr>
        <p:txBody>
          <a:bodyPr vert="horz" lIns="91440" tIns="45720" rIns="91440" bIns="45720" rtlCol="0" anchor="t">
            <a:normAutofit/>
          </a:bodyPr>
          <a:lstStyle/>
          <a:p>
            <a:endParaRPr lang="en-US"/>
          </a:p>
          <a:p>
            <a:endParaRPr lang="en-US"/>
          </a:p>
        </p:txBody>
      </p:sp>
      <p:graphicFrame>
        <p:nvGraphicFramePr>
          <p:cNvPr id="5" name="Table 4">
            <a:extLst>
              <a:ext uri="{FF2B5EF4-FFF2-40B4-BE49-F238E27FC236}">
                <a16:creationId xmlns:a16="http://schemas.microsoft.com/office/drawing/2014/main" id="{BA6F9A24-12C8-4DA0-A8E5-B3FCE996BD14}"/>
              </a:ext>
            </a:extLst>
          </p:cNvPr>
          <p:cNvGraphicFramePr>
            <a:graphicFrameLocks noGrp="1"/>
          </p:cNvGraphicFramePr>
          <p:nvPr>
            <p:extLst>
              <p:ext uri="{D42A27DB-BD31-4B8C-83A1-F6EECF244321}">
                <p14:modId xmlns:p14="http://schemas.microsoft.com/office/powerpoint/2010/main" val="743978839"/>
              </p:ext>
            </p:extLst>
          </p:nvPr>
        </p:nvGraphicFramePr>
        <p:xfrm>
          <a:off x="4680159" y="2038614"/>
          <a:ext cx="6267528" cy="3425912"/>
        </p:xfrm>
        <a:graphic>
          <a:graphicData uri="http://schemas.openxmlformats.org/drawingml/2006/table">
            <a:tbl>
              <a:tblPr firstRow="1" bandRow="1">
                <a:tableStyleId>{5C22544A-7EE6-4342-B048-85BDC9FD1C3A}</a:tableStyleId>
              </a:tblPr>
              <a:tblGrid>
                <a:gridCol w="1044588">
                  <a:extLst>
                    <a:ext uri="{9D8B030D-6E8A-4147-A177-3AD203B41FA5}">
                      <a16:colId xmlns:a16="http://schemas.microsoft.com/office/drawing/2014/main" val="1414131108"/>
                    </a:ext>
                  </a:extLst>
                </a:gridCol>
                <a:gridCol w="1044588">
                  <a:extLst>
                    <a:ext uri="{9D8B030D-6E8A-4147-A177-3AD203B41FA5}">
                      <a16:colId xmlns:a16="http://schemas.microsoft.com/office/drawing/2014/main" val="588983088"/>
                    </a:ext>
                  </a:extLst>
                </a:gridCol>
                <a:gridCol w="1044588">
                  <a:extLst>
                    <a:ext uri="{9D8B030D-6E8A-4147-A177-3AD203B41FA5}">
                      <a16:colId xmlns:a16="http://schemas.microsoft.com/office/drawing/2014/main" val="3232078740"/>
                    </a:ext>
                  </a:extLst>
                </a:gridCol>
                <a:gridCol w="1044588">
                  <a:extLst>
                    <a:ext uri="{9D8B030D-6E8A-4147-A177-3AD203B41FA5}">
                      <a16:colId xmlns:a16="http://schemas.microsoft.com/office/drawing/2014/main" val="1449824024"/>
                    </a:ext>
                  </a:extLst>
                </a:gridCol>
                <a:gridCol w="1044588">
                  <a:extLst>
                    <a:ext uri="{9D8B030D-6E8A-4147-A177-3AD203B41FA5}">
                      <a16:colId xmlns:a16="http://schemas.microsoft.com/office/drawing/2014/main" val="235995706"/>
                    </a:ext>
                  </a:extLst>
                </a:gridCol>
                <a:gridCol w="1044588">
                  <a:extLst>
                    <a:ext uri="{9D8B030D-6E8A-4147-A177-3AD203B41FA5}">
                      <a16:colId xmlns:a16="http://schemas.microsoft.com/office/drawing/2014/main" val="1287107606"/>
                    </a:ext>
                  </a:extLst>
                </a:gridCol>
              </a:tblGrid>
              <a:tr h="390129">
                <a:tc>
                  <a:txBody>
                    <a:bodyPr/>
                    <a:lstStyle/>
                    <a:p>
                      <a:pPr rtl="0" fontAlgn="t">
                        <a:spcBef>
                          <a:spcPts val="0"/>
                        </a:spcBef>
                        <a:spcAft>
                          <a:spcPts val="0"/>
                        </a:spcAft>
                      </a:pPr>
                      <a:r>
                        <a:rPr lang="en-US" sz="1200">
                          <a:effectLst/>
                        </a:rPr>
                        <a:t>Product</a:t>
                      </a:r>
                      <a:endParaRPr lang="en-US">
                        <a:effectLst/>
                      </a:endParaRPr>
                    </a:p>
                  </a:txBody>
                  <a:tcPr marL="63500" marR="63500" marT="63500" marB="63500"/>
                </a:tc>
                <a:tc>
                  <a:txBody>
                    <a:bodyPr/>
                    <a:lstStyle/>
                    <a:p>
                      <a:pPr rtl="0" fontAlgn="t">
                        <a:spcBef>
                          <a:spcPts val="0"/>
                        </a:spcBef>
                        <a:spcAft>
                          <a:spcPts val="0"/>
                        </a:spcAft>
                      </a:pPr>
                      <a:r>
                        <a:rPr lang="en-US" sz="1200">
                          <a:effectLst/>
                        </a:rPr>
                        <a:t>Structure</a:t>
                      </a:r>
                      <a:endParaRPr lang="en-US">
                        <a:effectLst/>
                      </a:endParaRPr>
                    </a:p>
                  </a:txBody>
                  <a:tcPr marL="63500" marR="63500" marT="63500" marB="63500"/>
                </a:tc>
                <a:tc>
                  <a:txBody>
                    <a:bodyPr/>
                    <a:lstStyle/>
                    <a:p>
                      <a:pPr rtl="0" fontAlgn="t">
                        <a:spcBef>
                          <a:spcPts val="0"/>
                        </a:spcBef>
                        <a:spcAft>
                          <a:spcPts val="0"/>
                        </a:spcAft>
                      </a:pPr>
                      <a:r>
                        <a:rPr lang="en-US" sz="1200">
                          <a:effectLst/>
                        </a:rPr>
                        <a:t>Straps</a:t>
                      </a:r>
                      <a:endParaRPr lang="en-US">
                        <a:effectLst/>
                      </a:endParaRPr>
                    </a:p>
                  </a:txBody>
                  <a:tcPr marL="63500" marR="63500" marT="63500" marB="63500"/>
                </a:tc>
                <a:tc>
                  <a:txBody>
                    <a:bodyPr/>
                    <a:lstStyle/>
                    <a:p>
                      <a:pPr rtl="0" fontAlgn="t">
                        <a:spcBef>
                          <a:spcPts val="0"/>
                        </a:spcBef>
                        <a:spcAft>
                          <a:spcPts val="0"/>
                        </a:spcAft>
                      </a:pPr>
                      <a:r>
                        <a:rPr lang="en-US" sz="1200">
                          <a:effectLst/>
                        </a:rPr>
                        <a:t>Plus or Negative</a:t>
                      </a:r>
                      <a:endParaRPr lang="en-US">
                        <a:effectLst/>
                      </a:endParaRPr>
                    </a:p>
                  </a:txBody>
                  <a:tcPr marL="63500" marR="63500" marT="63500" marB="63500"/>
                </a:tc>
                <a:tc>
                  <a:txBody>
                    <a:bodyPr/>
                    <a:lstStyle/>
                    <a:p>
                      <a:pPr rtl="0" fontAlgn="t">
                        <a:spcBef>
                          <a:spcPts val="0"/>
                        </a:spcBef>
                        <a:spcAft>
                          <a:spcPts val="0"/>
                        </a:spcAft>
                      </a:pPr>
                      <a:r>
                        <a:rPr lang="en-US" sz="1200">
                          <a:effectLst/>
                        </a:rPr>
                        <a:t>Cost</a:t>
                      </a:r>
                      <a:endParaRPr lang="en-US">
                        <a:effectLst/>
                      </a:endParaRPr>
                    </a:p>
                  </a:txBody>
                  <a:tcPr marL="63500" marR="63500" marT="63500" marB="63500"/>
                </a:tc>
                <a:tc>
                  <a:txBody>
                    <a:bodyPr/>
                    <a:lstStyle/>
                    <a:p>
                      <a:pPr rtl="0" fontAlgn="t">
                        <a:spcBef>
                          <a:spcPts val="0"/>
                        </a:spcBef>
                        <a:spcAft>
                          <a:spcPts val="0"/>
                        </a:spcAft>
                      </a:pPr>
                      <a:r>
                        <a:rPr lang="en-US" sz="1200">
                          <a:effectLst/>
                        </a:rPr>
                        <a:t>Shop</a:t>
                      </a:r>
                      <a:endParaRPr lang="en-US">
                        <a:effectLst/>
                      </a:endParaRPr>
                    </a:p>
                  </a:txBody>
                  <a:tcPr marL="63500" marR="63500" marT="63500" marB="63500"/>
                </a:tc>
                <a:extLst>
                  <a:ext uri="{0D108BD9-81ED-4DB2-BD59-A6C34878D82A}">
                    <a16:rowId xmlns:a16="http://schemas.microsoft.com/office/drawing/2014/main" val="366446801"/>
                  </a:ext>
                </a:extLst>
              </a:tr>
              <a:tr h="617704">
                <a:tc>
                  <a:txBody>
                    <a:bodyPr/>
                    <a:lstStyle/>
                    <a:p>
                      <a:pPr rtl="0" fontAlgn="t">
                        <a:spcBef>
                          <a:spcPts val="0"/>
                        </a:spcBef>
                        <a:spcAft>
                          <a:spcPts val="0"/>
                        </a:spcAft>
                      </a:pPr>
                      <a:r>
                        <a:rPr lang="en-US" sz="1200">
                          <a:solidFill>
                            <a:srgbClr val="FF0000"/>
                          </a:solidFill>
                          <a:effectLst/>
                        </a:rPr>
                        <a:t>UTOPIA360</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Solid plastic</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T shape</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Adjustable focus</a:t>
                      </a:r>
                      <a:endParaRPr lang="en-US">
                        <a:solidFill>
                          <a:srgbClr val="FF0000"/>
                        </a:solidFill>
                        <a:effectLst/>
                      </a:endParaRPr>
                    </a:p>
                    <a:p>
                      <a:pPr rtl="0" fontAlgn="t">
                        <a:spcBef>
                          <a:spcPts val="0"/>
                        </a:spcBef>
                        <a:spcAft>
                          <a:spcPts val="0"/>
                        </a:spcAft>
                      </a:pPr>
                      <a:r>
                        <a:rPr lang="en-US" sz="1200">
                          <a:solidFill>
                            <a:srgbClr val="FF0000"/>
                          </a:solidFill>
                          <a:effectLst/>
                        </a:rPr>
                        <a:t>Leather seal</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$36.82</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Walmart</a:t>
                      </a:r>
                      <a:endParaRPr lang="en-US">
                        <a:solidFill>
                          <a:srgbClr val="FF0000"/>
                        </a:solidFill>
                        <a:effectLst/>
                      </a:endParaRPr>
                    </a:p>
                  </a:txBody>
                  <a:tcPr marL="63500" marR="63500" marT="63500" marB="63500"/>
                </a:tc>
                <a:extLst>
                  <a:ext uri="{0D108BD9-81ED-4DB2-BD59-A6C34878D82A}">
                    <a16:rowId xmlns:a16="http://schemas.microsoft.com/office/drawing/2014/main" val="2441330138"/>
                  </a:ext>
                </a:extLst>
              </a:tr>
              <a:tr h="1089112">
                <a:tc>
                  <a:txBody>
                    <a:bodyPr/>
                    <a:lstStyle/>
                    <a:p>
                      <a:pPr rtl="0" fontAlgn="t">
                        <a:spcBef>
                          <a:spcPts val="500"/>
                        </a:spcBef>
                        <a:spcAft>
                          <a:spcPts val="0"/>
                        </a:spcAft>
                      </a:pPr>
                      <a:r>
                        <a:rPr lang="en-US" sz="1200">
                          <a:effectLst/>
                        </a:rPr>
                        <a:t>Google Cardboard</a:t>
                      </a:r>
                      <a:endParaRPr lang="en-US">
                        <a:effectLst/>
                      </a:endParaRPr>
                    </a:p>
                    <a:p>
                      <a:pPr fontAlgn="t"/>
                      <a:r>
                        <a:rPr lang="en-US">
                          <a:effectLst/>
                        </a:rPr>
                        <a:t/>
                      </a:r>
                      <a:br>
                        <a:rPr lang="en-US">
                          <a:effectLst/>
                        </a:rPr>
                      </a:br>
                      <a:endParaRPr lang="en-US">
                        <a:effectLst/>
                      </a:endParaRPr>
                    </a:p>
                  </a:txBody>
                  <a:tcPr marL="63500" marR="63500" marT="63500" marB="63500"/>
                </a:tc>
                <a:tc>
                  <a:txBody>
                    <a:bodyPr/>
                    <a:lstStyle/>
                    <a:p>
                      <a:pPr rtl="0" fontAlgn="t">
                        <a:spcBef>
                          <a:spcPts val="0"/>
                        </a:spcBef>
                        <a:spcAft>
                          <a:spcPts val="0"/>
                        </a:spcAft>
                      </a:pPr>
                      <a:r>
                        <a:rPr lang="en-US" sz="1200">
                          <a:effectLst/>
                        </a:rPr>
                        <a:t>Cardboard</a:t>
                      </a:r>
                      <a:endParaRPr lang="en-US">
                        <a:effectLst/>
                      </a:endParaRPr>
                    </a:p>
                  </a:txBody>
                  <a:tcPr marL="63500" marR="63500" marT="63500" marB="63500"/>
                </a:tc>
                <a:tc>
                  <a:txBody>
                    <a:bodyPr/>
                    <a:lstStyle/>
                    <a:p>
                      <a:pPr rtl="0" fontAlgn="t">
                        <a:spcBef>
                          <a:spcPts val="0"/>
                        </a:spcBef>
                        <a:spcAft>
                          <a:spcPts val="0"/>
                        </a:spcAft>
                      </a:pPr>
                      <a:r>
                        <a:rPr lang="en-US" sz="1200">
                          <a:effectLst/>
                        </a:rPr>
                        <a:t>Single </a:t>
                      </a:r>
                      <a:endParaRPr lang="en-US">
                        <a:effectLst/>
                      </a:endParaRPr>
                    </a:p>
                  </a:txBody>
                  <a:tcPr marL="63500" marR="63500" marT="63500" marB="63500"/>
                </a:tc>
                <a:tc>
                  <a:txBody>
                    <a:bodyPr/>
                    <a:lstStyle/>
                    <a:p>
                      <a:pPr rtl="0" fontAlgn="t">
                        <a:spcBef>
                          <a:spcPts val="0"/>
                        </a:spcBef>
                        <a:spcAft>
                          <a:spcPts val="0"/>
                        </a:spcAft>
                      </a:pPr>
                      <a:r>
                        <a:rPr lang="en-US" sz="1200">
                          <a:effectLst/>
                        </a:rPr>
                        <a:t>Not durable and cheaply made</a:t>
                      </a:r>
                      <a:endParaRPr lang="en-US">
                        <a:effectLst/>
                      </a:endParaRPr>
                    </a:p>
                  </a:txBody>
                  <a:tcPr marL="63500" marR="63500" marT="63500" marB="63500"/>
                </a:tc>
                <a:tc>
                  <a:txBody>
                    <a:bodyPr/>
                    <a:lstStyle/>
                    <a:p>
                      <a:pPr rtl="0" fontAlgn="t">
                        <a:spcBef>
                          <a:spcPts val="0"/>
                        </a:spcBef>
                        <a:spcAft>
                          <a:spcPts val="0"/>
                        </a:spcAft>
                      </a:pPr>
                      <a:r>
                        <a:rPr lang="en-US" sz="1200">
                          <a:effectLst/>
                        </a:rPr>
                        <a:t>$18.79</a:t>
                      </a:r>
                      <a:endParaRPr lang="en-US">
                        <a:effectLst/>
                      </a:endParaRPr>
                    </a:p>
                  </a:txBody>
                  <a:tcPr marL="63500" marR="63500" marT="63500" marB="63500"/>
                </a:tc>
                <a:tc>
                  <a:txBody>
                    <a:bodyPr/>
                    <a:lstStyle/>
                    <a:p>
                      <a:pPr rtl="0" fontAlgn="t">
                        <a:spcBef>
                          <a:spcPts val="0"/>
                        </a:spcBef>
                        <a:spcAft>
                          <a:spcPts val="0"/>
                        </a:spcAft>
                      </a:pPr>
                      <a:r>
                        <a:rPr lang="en-US" sz="1200">
                          <a:effectLst/>
                        </a:rPr>
                        <a:t>Walmart</a:t>
                      </a:r>
                      <a:endParaRPr lang="en-US">
                        <a:effectLst/>
                      </a:endParaRPr>
                    </a:p>
                  </a:txBody>
                  <a:tcPr marL="63500" marR="63500" marT="63500" marB="63500"/>
                </a:tc>
                <a:extLst>
                  <a:ext uri="{0D108BD9-81ED-4DB2-BD59-A6C34878D82A}">
                    <a16:rowId xmlns:a16="http://schemas.microsoft.com/office/drawing/2014/main" val="1330767523"/>
                  </a:ext>
                </a:extLst>
              </a:tr>
              <a:tr h="390129">
                <a:tc>
                  <a:txBody>
                    <a:bodyPr/>
                    <a:lstStyle/>
                    <a:p>
                      <a:pPr rtl="0" fontAlgn="t">
                        <a:spcBef>
                          <a:spcPts val="0"/>
                        </a:spcBef>
                        <a:spcAft>
                          <a:spcPts val="0"/>
                        </a:spcAft>
                      </a:pPr>
                      <a:r>
                        <a:rPr lang="en-US" sz="1200">
                          <a:effectLst/>
                        </a:rPr>
                        <a:t>Self built</a:t>
                      </a:r>
                      <a:endParaRPr lang="en-US">
                        <a:effectLst/>
                      </a:endParaRPr>
                    </a:p>
                  </a:txBody>
                  <a:tcPr marL="63500" marR="63500" marT="63500" marB="63500"/>
                </a:tc>
                <a:tc>
                  <a:txBody>
                    <a:bodyPr/>
                    <a:lstStyle/>
                    <a:p>
                      <a:pPr rtl="0" fontAlgn="t">
                        <a:spcBef>
                          <a:spcPts val="0"/>
                        </a:spcBef>
                        <a:spcAft>
                          <a:spcPts val="0"/>
                        </a:spcAft>
                      </a:pPr>
                      <a:r>
                        <a:rPr lang="en-US" sz="1200">
                          <a:effectLst/>
                        </a:rPr>
                        <a:t>EVA foam</a:t>
                      </a:r>
                      <a:endParaRPr lang="en-US">
                        <a:effectLst/>
                      </a:endParaRPr>
                    </a:p>
                  </a:txBody>
                  <a:tcPr marL="63500" marR="63500" marT="63500" marB="63500"/>
                </a:tc>
                <a:tc>
                  <a:txBody>
                    <a:bodyPr/>
                    <a:lstStyle/>
                    <a:p>
                      <a:pPr rtl="0" fontAlgn="t">
                        <a:spcBef>
                          <a:spcPts val="0"/>
                        </a:spcBef>
                        <a:spcAft>
                          <a:spcPts val="0"/>
                        </a:spcAft>
                      </a:pPr>
                      <a:r>
                        <a:rPr lang="en-US" sz="1200">
                          <a:effectLst/>
                        </a:rPr>
                        <a:t>Any </a:t>
                      </a:r>
                      <a:endParaRPr lang="en-US">
                        <a:effectLst/>
                      </a:endParaRPr>
                    </a:p>
                  </a:txBody>
                  <a:tcPr marL="63500" marR="63500" marT="63500" marB="63500"/>
                </a:tc>
                <a:tc>
                  <a:txBody>
                    <a:bodyPr/>
                    <a:lstStyle/>
                    <a:p>
                      <a:pPr rtl="0" fontAlgn="t">
                        <a:spcBef>
                          <a:spcPts val="0"/>
                        </a:spcBef>
                        <a:spcAft>
                          <a:spcPts val="0"/>
                        </a:spcAft>
                      </a:pPr>
                      <a:r>
                        <a:rPr lang="en-US" sz="1200">
                          <a:effectLst/>
                        </a:rPr>
                        <a:t>Takes time to make</a:t>
                      </a:r>
                      <a:endParaRPr lang="en-US">
                        <a:effectLst/>
                      </a:endParaRPr>
                    </a:p>
                  </a:txBody>
                  <a:tcPr marL="63500" marR="63500" marT="63500" marB="63500"/>
                </a:tc>
                <a:tc>
                  <a:txBody>
                    <a:bodyPr/>
                    <a:lstStyle/>
                    <a:p>
                      <a:pPr rtl="0" fontAlgn="t">
                        <a:spcBef>
                          <a:spcPts val="0"/>
                        </a:spcBef>
                        <a:spcAft>
                          <a:spcPts val="0"/>
                        </a:spcAft>
                      </a:pPr>
                      <a:r>
                        <a:rPr lang="en-US" sz="1200">
                          <a:effectLst/>
                        </a:rPr>
                        <a:t>Un-known</a:t>
                      </a:r>
                      <a:endParaRPr lang="en-US">
                        <a:effectLst/>
                      </a:endParaRPr>
                    </a:p>
                  </a:txBody>
                  <a:tcPr marL="63500" marR="63500" marT="63500" marB="63500"/>
                </a:tc>
                <a:tc>
                  <a:txBody>
                    <a:bodyPr/>
                    <a:lstStyle/>
                    <a:p>
                      <a:pPr rtl="0" fontAlgn="t">
                        <a:spcBef>
                          <a:spcPts val="0"/>
                        </a:spcBef>
                        <a:spcAft>
                          <a:spcPts val="0"/>
                        </a:spcAft>
                      </a:pPr>
                      <a:r>
                        <a:rPr lang="en-US" sz="1200">
                          <a:effectLst/>
                        </a:rPr>
                        <a:t>Any-where</a:t>
                      </a:r>
                      <a:endParaRPr lang="en-US">
                        <a:effectLst/>
                      </a:endParaRPr>
                    </a:p>
                  </a:txBody>
                  <a:tcPr marL="63500" marR="63500" marT="63500" marB="63500"/>
                </a:tc>
                <a:extLst>
                  <a:ext uri="{0D108BD9-81ED-4DB2-BD59-A6C34878D82A}">
                    <a16:rowId xmlns:a16="http://schemas.microsoft.com/office/drawing/2014/main" val="2421834359"/>
                  </a:ext>
                </a:extLst>
              </a:tr>
              <a:tr h="390129">
                <a:tc>
                  <a:txBody>
                    <a:bodyPr/>
                    <a:lstStyle/>
                    <a:p>
                      <a:pPr rtl="0" fontAlgn="t">
                        <a:spcBef>
                          <a:spcPts val="0"/>
                        </a:spcBef>
                        <a:spcAft>
                          <a:spcPts val="0"/>
                        </a:spcAft>
                      </a:pPr>
                      <a:r>
                        <a:rPr lang="en-US" sz="1200">
                          <a:effectLst/>
                        </a:rPr>
                        <a:t>Google Daydream View</a:t>
                      </a:r>
                      <a:endParaRPr lang="en-US">
                        <a:effectLst/>
                      </a:endParaRPr>
                    </a:p>
                  </a:txBody>
                  <a:tcPr marL="63500" marR="63500" marT="63500" marB="63500"/>
                </a:tc>
                <a:tc>
                  <a:txBody>
                    <a:bodyPr/>
                    <a:lstStyle/>
                    <a:p>
                      <a:pPr rtl="0" fontAlgn="t">
                        <a:spcBef>
                          <a:spcPts val="0"/>
                        </a:spcBef>
                        <a:spcAft>
                          <a:spcPts val="0"/>
                        </a:spcAft>
                      </a:pPr>
                      <a:r>
                        <a:rPr lang="en-US" sz="1200">
                          <a:effectLst/>
                        </a:rPr>
                        <a:t>Hard plastic</a:t>
                      </a:r>
                      <a:endParaRPr lang="en-US">
                        <a:effectLst/>
                      </a:endParaRPr>
                    </a:p>
                  </a:txBody>
                  <a:tcPr marL="63500" marR="63500" marT="63500" marB="63500"/>
                </a:tc>
                <a:tc>
                  <a:txBody>
                    <a:bodyPr/>
                    <a:lstStyle/>
                    <a:p>
                      <a:pPr rtl="0" fontAlgn="t">
                        <a:spcBef>
                          <a:spcPts val="0"/>
                        </a:spcBef>
                        <a:spcAft>
                          <a:spcPts val="0"/>
                        </a:spcAft>
                      </a:pPr>
                      <a:r>
                        <a:rPr lang="en-US" sz="1200">
                          <a:effectLst/>
                        </a:rPr>
                        <a:t>Single</a:t>
                      </a:r>
                      <a:endParaRPr lang="en-US">
                        <a:effectLst/>
                      </a:endParaRPr>
                    </a:p>
                  </a:txBody>
                  <a:tcPr marL="63500" marR="63500" marT="63500" marB="63500"/>
                </a:tc>
                <a:tc>
                  <a:txBody>
                    <a:bodyPr/>
                    <a:lstStyle/>
                    <a:p>
                      <a:pPr rtl="0" fontAlgn="t">
                        <a:spcBef>
                          <a:spcPts val="0"/>
                        </a:spcBef>
                        <a:spcAft>
                          <a:spcPts val="0"/>
                        </a:spcAft>
                      </a:pPr>
                      <a:r>
                        <a:rPr lang="en-US" sz="1200">
                          <a:effectLst/>
                        </a:rPr>
                        <a:t>Can’t be modified easily</a:t>
                      </a:r>
                      <a:endParaRPr lang="en-US">
                        <a:effectLst/>
                      </a:endParaRPr>
                    </a:p>
                  </a:txBody>
                  <a:tcPr marL="63500" marR="63500" marT="63500" marB="63500"/>
                </a:tc>
                <a:tc>
                  <a:txBody>
                    <a:bodyPr/>
                    <a:lstStyle/>
                    <a:p>
                      <a:pPr algn="ctr" rtl="0" fontAlgn="t">
                        <a:spcBef>
                          <a:spcPts val="0"/>
                        </a:spcBef>
                        <a:spcAft>
                          <a:spcPts val="0"/>
                        </a:spcAft>
                      </a:pPr>
                      <a:r>
                        <a:rPr lang="en-US" sz="1200">
                          <a:effectLst/>
                        </a:rPr>
                        <a:t>$79.99</a:t>
                      </a:r>
                      <a:endParaRPr lang="en-US">
                        <a:effectLst/>
                      </a:endParaRPr>
                    </a:p>
                  </a:txBody>
                  <a:tcPr marL="63500" marR="63500" marT="63500" marB="63500"/>
                </a:tc>
                <a:tc>
                  <a:txBody>
                    <a:bodyPr/>
                    <a:lstStyle/>
                    <a:p>
                      <a:pPr rtl="0" fontAlgn="t">
                        <a:spcBef>
                          <a:spcPts val="0"/>
                        </a:spcBef>
                        <a:spcAft>
                          <a:spcPts val="0"/>
                        </a:spcAft>
                      </a:pPr>
                      <a:r>
                        <a:rPr lang="en-US" sz="1200">
                          <a:effectLst/>
                        </a:rPr>
                        <a:t>Walmart</a:t>
                      </a:r>
                      <a:endParaRPr lang="en-US">
                        <a:effectLst/>
                      </a:endParaRPr>
                    </a:p>
                  </a:txBody>
                  <a:tcPr marL="63500" marR="63500" marT="63500" marB="63500"/>
                </a:tc>
                <a:extLst>
                  <a:ext uri="{0D108BD9-81ED-4DB2-BD59-A6C34878D82A}">
                    <a16:rowId xmlns:a16="http://schemas.microsoft.com/office/drawing/2014/main" val="3840882259"/>
                  </a:ext>
                </a:extLst>
              </a:tr>
            </a:tbl>
          </a:graphicData>
        </a:graphic>
      </p:graphicFrame>
      <p:sp>
        <p:nvSpPr>
          <p:cNvPr id="6" name="TextBox 5">
            <a:extLst>
              <a:ext uri="{FF2B5EF4-FFF2-40B4-BE49-F238E27FC236}">
                <a16:creationId xmlns:a16="http://schemas.microsoft.com/office/drawing/2014/main" id="{F9EA5AA7-EF53-49B1-88B1-36216A0523A5}"/>
              </a:ext>
            </a:extLst>
          </p:cNvPr>
          <p:cNvSpPr txBox="1"/>
          <p:nvPr/>
        </p:nvSpPr>
        <p:spPr>
          <a:xfrm>
            <a:off x="5328745" y="41200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585E5BA4-45DC-4FD4-8226-EA0FE5E6FA6F}"/>
              </a:ext>
            </a:extLst>
          </p:cNvPr>
          <p:cNvSpPr txBox="1"/>
          <p:nvPr/>
        </p:nvSpPr>
        <p:spPr>
          <a:xfrm>
            <a:off x="269000" y="3881930"/>
            <a:ext cx="4937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4" descr="A picture containing indoor, table, computer, keyboard&#10;&#10;Description generated with very high confidence">
            <a:extLst>
              <a:ext uri="{FF2B5EF4-FFF2-40B4-BE49-F238E27FC236}">
                <a16:creationId xmlns:a16="http://schemas.microsoft.com/office/drawing/2014/main" id="{7DF2FF7D-B2AE-4942-849F-59FF1B2FAE20}"/>
              </a:ext>
            </a:extLst>
          </p:cNvPr>
          <p:cNvPicPr>
            <a:picLocks noChangeAspect="1"/>
          </p:cNvPicPr>
          <p:nvPr/>
        </p:nvPicPr>
        <p:blipFill>
          <a:blip r:embed="rId3"/>
          <a:stretch>
            <a:fillRect/>
          </a:stretch>
        </p:blipFill>
        <p:spPr>
          <a:xfrm>
            <a:off x="336755" y="2283541"/>
            <a:ext cx="4267199" cy="3200400"/>
          </a:xfrm>
          <a:prstGeom prst="rect">
            <a:avLst/>
          </a:prstGeom>
        </p:spPr>
      </p:pic>
    </p:spTree>
    <p:extLst>
      <p:ext uri="{BB962C8B-B14F-4D97-AF65-F5344CB8AC3E}">
        <p14:creationId xmlns:p14="http://schemas.microsoft.com/office/powerpoint/2010/main" val="98411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C0733-C155-4458-9669-D00A80970C10}"/>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sz="4800">
                <a:solidFill>
                  <a:schemeClr val="tx1">
                    <a:lumMod val="75000"/>
                    <a:lumOff val="25000"/>
                  </a:schemeClr>
                </a:solidFill>
              </a:rPr>
              <a:t>Piper LCD Display </a:t>
            </a:r>
          </a:p>
        </p:txBody>
      </p:sp>
      <p:pic>
        <p:nvPicPr>
          <p:cNvPr id="5" name="Picture 5" descr="A picture containing table, sitting, computer, microwave&#10;&#10;Description generated with very high confidence">
            <a:extLst>
              <a:ext uri="{FF2B5EF4-FFF2-40B4-BE49-F238E27FC236}">
                <a16:creationId xmlns:a16="http://schemas.microsoft.com/office/drawing/2014/main" id="{A7F7D5D8-4525-4806-915D-B1E6C9A5496B}"/>
              </a:ext>
            </a:extLst>
          </p:cNvPr>
          <p:cNvPicPr>
            <a:picLocks noGrp="1" noChangeAspect="1"/>
          </p:cNvPicPr>
          <p:nvPr>
            <p:ph idx="1"/>
          </p:nvPr>
        </p:nvPicPr>
        <p:blipFill rotWithShape="1">
          <a:blip r:embed="rId3"/>
          <a:srcRect t="5811" r="3" b="12069"/>
          <a:stretch/>
        </p:blipFill>
        <p:spPr>
          <a:xfrm>
            <a:off x="633999" y="581098"/>
            <a:ext cx="4020297" cy="2476136"/>
          </a:xfrm>
          <a:prstGeom prst="rect">
            <a:avLst/>
          </a:prstGeom>
        </p:spPr>
      </p:pic>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7" descr="A circuit board&#10;&#10;Description generated with very high confidence">
            <a:extLst>
              <a:ext uri="{FF2B5EF4-FFF2-40B4-BE49-F238E27FC236}">
                <a16:creationId xmlns:a16="http://schemas.microsoft.com/office/drawing/2014/main" id="{8F6B3799-4181-4F02-A4C0-B376E6A6A910}"/>
              </a:ext>
            </a:extLst>
          </p:cNvPr>
          <p:cNvPicPr>
            <a:picLocks noChangeAspect="1"/>
          </p:cNvPicPr>
          <p:nvPr/>
        </p:nvPicPr>
        <p:blipFill rotWithShape="1">
          <a:blip r:embed="rId4"/>
          <a:srcRect t="12149" r="3" b="5732"/>
          <a:stretch/>
        </p:blipFill>
        <p:spPr>
          <a:xfrm>
            <a:off x="633999" y="3218101"/>
            <a:ext cx="4020296" cy="2476136"/>
          </a:xfrm>
          <a:prstGeom prst="rect">
            <a:avLst/>
          </a:prstGeom>
        </p:spPr>
      </p:pic>
      <p:sp>
        <p:nvSpPr>
          <p:cNvPr id="4" name="Text Placeholder 3">
            <a:extLst>
              <a:ext uri="{FF2B5EF4-FFF2-40B4-BE49-F238E27FC236}">
                <a16:creationId xmlns:a16="http://schemas.microsoft.com/office/drawing/2014/main" id="{A9087A47-AD01-4CCA-8451-42DD76374E5A}"/>
              </a:ext>
            </a:extLst>
          </p:cNvPr>
          <p:cNvSpPr>
            <a:spLocks noGrp="1"/>
          </p:cNvSpPr>
          <p:nvPr>
            <p:ph type="body" sz="half" idx="2"/>
          </p:nvPr>
        </p:nvSpPr>
        <p:spPr>
          <a:xfrm>
            <a:off x="5144679" y="2198914"/>
            <a:ext cx="6405063" cy="3670180"/>
          </a:xfrm>
        </p:spPr>
        <p:txBody>
          <a:bodyPr vert="horz" lIns="0" tIns="45720" rIns="0" bIns="45720" rtlCol="0" anchor="t">
            <a:normAutofit/>
          </a:bodyPr>
          <a:lstStyle/>
          <a:p>
            <a:pPr marL="285750" indent="-285750">
              <a:buFont typeface="Wingdings" panose="020F0502020204030204" pitchFamily="34" charset="0"/>
              <a:buChar char="Ø"/>
            </a:pPr>
            <a:r>
              <a:rPr lang="en-US" sz="1800" b="1">
                <a:solidFill>
                  <a:schemeClr val="tx1">
                    <a:lumMod val="75000"/>
                    <a:lumOff val="25000"/>
                  </a:schemeClr>
                </a:solidFill>
                <a:cs typeface="Calibri"/>
              </a:rPr>
              <a:t>9 inch display</a:t>
            </a:r>
          </a:p>
          <a:p>
            <a:pPr marL="285750" indent="-285750">
              <a:buFont typeface="Wingdings" panose="020F0502020204030204" pitchFamily="34" charset="0"/>
              <a:buChar char="Ø"/>
            </a:pPr>
            <a:r>
              <a:rPr lang="en-US" sz="1800" b="1">
                <a:solidFill>
                  <a:schemeClr val="tx1">
                    <a:lumMod val="75000"/>
                    <a:lumOff val="25000"/>
                  </a:schemeClr>
                </a:solidFill>
                <a:cs typeface="Calibri"/>
              </a:rPr>
              <a:t>Runs on 5v, 500mA</a:t>
            </a:r>
          </a:p>
          <a:p>
            <a:pPr marL="285750" indent="-285750">
              <a:buFont typeface="Wingdings" panose="020F0502020204030204" pitchFamily="34" charset="0"/>
              <a:buChar char="Ø"/>
            </a:pPr>
            <a:r>
              <a:rPr lang="en-US" sz="1800" b="1">
                <a:solidFill>
                  <a:schemeClr val="tx1">
                    <a:lumMod val="75000"/>
                    <a:lumOff val="25000"/>
                  </a:schemeClr>
                </a:solidFill>
                <a:cs typeface="Calibri"/>
              </a:rPr>
              <a:t>HDMI input </a:t>
            </a:r>
          </a:p>
          <a:p>
            <a:pPr marL="285750" indent="-285750">
              <a:buFont typeface="Wingdings" panose="020F0502020204030204" pitchFamily="34" charset="0"/>
              <a:buChar char="Ø"/>
            </a:pPr>
            <a:r>
              <a:rPr lang="en-US" sz="1800" b="1">
                <a:solidFill>
                  <a:schemeClr val="tx1">
                    <a:lumMod val="75000"/>
                    <a:lumOff val="25000"/>
                  </a:schemeClr>
                </a:solidFill>
                <a:cs typeface="Calibri"/>
              </a:rPr>
              <a:t>Compatible with </a:t>
            </a:r>
            <a:r>
              <a:rPr lang="en-US" sz="1800" b="1" err="1">
                <a:solidFill>
                  <a:schemeClr val="tx1">
                    <a:lumMod val="75000"/>
                    <a:lumOff val="25000"/>
                  </a:schemeClr>
                </a:solidFill>
                <a:cs typeface="Calibri"/>
              </a:rPr>
              <a:t>Raspbarry</a:t>
            </a:r>
            <a:r>
              <a:rPr lang="en-US" sz="1800" b="1">
                <a:solidFill>
                  <a:schemeClr val="tx1">
                    <a:lumMod val="75000"/>
                    <a:lumOff val="25000"/>
                  </a:schemeClr>
                </a:solidFill>
                <a:cs typeface="Calibri"/>
              </a:rPr>
              <a:t> pi video drivers</a:t>
            </a:r>
          </a:p>
          <a:p>
            <a:pPr marL="285750" indent="-285750">
              <a:buFont typeface="Wingdings" panose="020F0502020204030204" pitchFamily="34" charset="0"/>
              <a:buChar char="Ø"/>
            </a:pPr>
            <a:endParaRPr lang="en-US">
              <a:solidFill>
                <a:schemeClr val="tx1">
                  <a:lumMod val="75000"/>
                  <a:lumOff val="25000"/>
                </a:schemeClr>
              </a:solidFill>
              <a:cs typeface="Calibri"/>
            </a:endParaRPr>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60767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Goggles</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Attached the IR Transmitters</a:t>
            </a:r>
            <a:endParaRPr lang="en-US"/>
          </a:p>
          <a:p>
            <a:pPr>
              <a:buFont typeface="Arial" panose="020F0502020204030204" pitchFamily="34" charset="0"/>
              <a:buChar char="•"/>
            </a:pPr>
            <a:r>
              <a:rPr lang="en-US">
                <a:cs typeface="Calibri" panose="020F0502020204030204"/>
              </a:rPr>
              <a:t>Attached the IR Receivers</a:t>
            </a:r>
          </a:p>
          <a:p>
            <a:pPr>
              <a:buFont typeface="Arial" panose="020F0502020204030204" pitchFamily="34" charset="0"/>
              <a:buChar char="•"/>
            </a:pPr>
            <a:r>
              <a:rPr lang="en-US">
                <a:cs typeface="Calibri" panose="020F0502020204030204"/>
              </a:rPr>
              <a:t>Attached the screen</a:t>
            </a:r>
          </a:p>
          <a:p>
            <a:pPr>
              <a:buFont typeface="Arial" panose="020F0502020204030204" pitchFamily="34" charset="0"/>
              <a:buChar char="•"/>
            </a:pPr>
            <a:endParaRPr lang="en-US">
              <a:cs typeface="Calibri" panose="020F0502020204030204"/>
            </a:endParaRP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r>
              <a:rPr lang="en-US">
                <a:cs typeface="Calibri"/>
              </a:rPr>
              <a:t>Had to take off the front to fit the screen on</a:t>
            </a:r>
            <a:endParaRPr lang="en-US"/>
          </a:p>
        </p:txBody>
      </p:sp>
    </p:spTree>
    <p:extLst>
      <p:ext uri="{BB962C8B-B14F-4D97-AF65-F5344CB8AC3E}">
        <p14:creationId xmlns:p14="http://schemas.microsoft.com/office/powerpoint/2010/main" val="4203035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80FA4-5809-4B2B-B93B-6BD1EF0B7EC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a:solidFill>
                  <a:schemeClr val="tx1">
                    <a:lumMod val="85000"/>
                    <a:lumOff val="15000"/>
                  </a:schemeClr>
                </a:solidFill>
              </a:rPr>
              <a:t>Application</a:t>
            </a:r>
          </a:p>
        </p:txBody>
      </p:sp>
      <p:cxnSp>
        <p:nvCxnSpPr>
          <p:cNvPr id="18" name="Straight Connector 17">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21">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308" y="639097"/>
            <a:ext cx="7086973" cy="4560849"/>
          </a:xfrm>
          <a:prstGeom prst="rect">
            <a:avLst/>
          </a:prstGeom>
        </p:spPr>
      </p:pic>
    </p:spTree>
    <p:extLst>
      <p:ext uri="{BB962C8B-B14F-4D97-AF65-F5344CB8AC3E}">
        <p14:creationId xmlns:p14="http://schemas.microsoft.com/office/powerpoint/2010/main" val="3824592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2986-CA93-492D-A519-81CA508C911C}"/>
              </a:ext>
            </a:extLst>
          </p:cNvPr>
          <p:cNvSpPr>
            <a:spLocks noGrp="1"/>
          </p:cNvSpPr>
          <p:nvPr>
            <p:ph type="title"/>
          </p:nvPr>
        </p:nvSpPr>
        <p:spPr/>
        <p:txBody>
          <a:bodyPr/>
          <a:lstStyle/>
          <a:p>
            <a:r>
              <a:rPr lang="en-US">
                <a:cs typeface="Calibri Light"/>
              </a:rPr>
              <a:t>Application</a:t>
            </a:r>
            <a:endParaRPr lang="en-US"/>
          </a:p>
        </p:txBody>
      </p:sp>
      <p:sp>
        <p:nvSpPr>
          <p:cNvPr id="3" name="Content Placeholder 2">
            <a:extLst>
              <a:ext uri="{FF2B5EF4-FFF2-40B4-BE49-F238E27FC236}">
                <a16:creationId xmlns:a16="http://schemas.microsoft.com/office/drawing/2014/main" id="{6D88AB27-4DAE-46D1-87B5-0AC6573EA10D}"/>
              </a:ext>
            </a:extLst>
          </p:cNvPr>
          <p:cNvSpPr>
            <a:spLocks noGrp="1"/>
          </p:cNvSpPr>
          <p:nvPr>
            <p:ph idx="1"/>
          </p:nvPr>
        </p:nvSpPr>
        <p:spPr>
          <a:xfrm>
            <a:off x="1097280" y="1845734"/>
            <a:ext cx="10129010" cy="3090362"/>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We will be using a  Technical Demonstration to test the accuracy of our algorithm.</a:t>
            </a:r>
            <a:endParaRPr lang="en-US"/>
          </a:p>
          <a:p>
            <a:pPr>
              <a:buFont typeface="Arial" panose="020F0502020204030204" pitchFamily="34" charset="0"/>
              <a:buChar char="•"/>
            </a:pPr>
            <a:r>
              <a:rPr lang="en-US">
                <a:cs typeface="Calibri" panose="020F0502020204030204"/>
              </a:rPr>
              <a:t>We will be testing the Cardinal Directions and the directions in between the Cardinal Directions (North, South, East, West, North-West, North-East, South-East, South-West)</a:t>
            </a:r>
          </a:p>
          <a:p>
            <a:pPr>
              <a:buFont typeface="Arial" panose="020F0502020204030204" pitchFamily="34" charset="0"/>
              <a:buChar char="•"/>
            </a:pPr>
            <a:endParaRPr lang="en-US">
              <a:cs typeface="Calibri" panose="020F0502020204030204"/>
            </a:endParaRPr>
          </a:p>
          <a:p>
            <a:pPr marL="0" indent="0">
              <a:buNone/>
            </a:pPr>
            <a:endParaRPr lang="en-US">
              <a:ea typeface="+mn-lt"/>
              <a:cs typeface="+mn-lt"/>
            </a:endParaRPr>
          </a:p>
          <a:p>
            <a:pPr>
              <a:buFont typeface="Arial" panose="020F0502020204030204" pitchFamily="34" charset="0"/>
              <a:buChar char="•"/>
            </a:pPr>
            <a:endParaRPr lang="en-US">
              <a:ea typeface="+mn-lt"/>
              <a:cs typeface="+mn-lt"/>
            </a:endParaRPr>
          </a:p>
          <a:p>
            <a:pPr marL="0" indent="0">
              <a:buNone/>
            </a:pPr>
            <a:endParaRPr lang="en-US">
              <a:ea typeface="+mn-lt"/>
              <a:cs typeface="+mn-lt"/>
            </a:endParaRPr>
          </a:p>
        </p:txBody>
      </p:sp>
      <p:pic>
        <p:nvPicPr>
          <p:cNvPr id="4" name="Picture 5" descr="A picture containing object, clock&#10;&#10;Description generated with very high confidence">
            <a:extLst>
              <a:ext uri="{FF2B5EF4-FFF2-40B4-BE49-F238E27FC236}">
                <a16:creationId xmlns:a16="http://schemas.microsoft.com/office/drawing/2014/main" id="{C1145561-6793-4F8F-B491-0D5F2C2A58A4}"/>
              </a:ext>
            </a:extLst>
          </p:cNvPr>
          <p:cNvPicPr>
            <a:picLocks noChangeAspect="1"/>
          </p:cNvPicPr>
          <p:nvPr/>
        </p:nvPicPr>
        <p:blipFill>
          <a:blip r:embed="rId2"/>
          <a:stretch>
            <a:fillRect/>
          </a:stretch>
        </p:blipFill>
        <p:spPr>
          <a:xfrm>
            <a:off x="4724400" y="3122328"/>
            <a:ext cx="2743200" cy="2351314"/>
          </a:xfrm>
          <a:prstGeom prst="rect">
            <a:avLst/>
          </a:prstGeom>
        </p:spPr>
      </p:pic>
    </p:spTree>
    <p:extLst>
      <p:ext uri="{BB962C8B-B14F-4D97-AF65-F5344CB8AC3E}">
        <p14:creationId xmlns:p14="http://schemas.microsoft.com/office/powerpoint/2010/main" val="2921391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526C-2A6C-42E2-9897-49F5D73A9E1F}"/>
              </a:ext>
            </a:extLst>
          </p:cNvPr>
          <p:cNvSpPr>
            <a:spLocks noGrp="1"/>
          </p:cNvSpPr>
          <p:nvPr>
            <p:ph type="title"/>
          </p:nvPr>
        </p:nvSpPr>
        <p:spPr/>
        <p:txBody>
          <a:bodyPr/>
          <a:lstStyle/>
          <a:p>
            <a:r>
              <a:rPr lang="en-US">
                <a:cs typeface="Calibri Light"/>
              </a:rPr>
              <a:t>Stretch Goal</a:t>
            </a:r>
            <a:endParaRPr lang="en-US"/>
          </a:p>
        </p:txBody>
      </p:sp>
      <p:sp>
        <p:nvSpPr>
          <p:cNvPr id="3" name="Content Placeholder 2">
            <a:extLst>
              <a:ext uri="{FF2B5EF4-FFF2-40B4-BE49-F238E27FC236}">
                <a16:creationId xmlns:a16="http://schemas.microsoft.com/office/drawing/2014/main" id="{4192D3C9-7822-4E7F-84FF-048321B4D1FF}"/>
              </a:ext>
            </a:extLst>
          </p:cNvPr>
          <p:cNvSpPr>
            <a:spLocks noGrp="1"/>
          </p:cNvSpPr>
          <p:nvPr>
            <p:ph idx="1"/>
          </p:nvPr>
        </p:nvSpPr>
        <p:spPr>
          <a:xfrm>
            <a:off x="1097280" y="1845734"/>
            <a:ext cx="4724400" cy="3563415"/>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Our Stretch Goal for the Project is an application utilizing a camera mounted onto a servo motor. </a:t>
            </a:r>
          </a:p>
          <a:p>
            <a:pPr>
              <a:buFont typeface="Arial" panose="020F0502020204030204" pitchFamily="34" charset="0"/>
              <a:buChar char="•"/>
            </a:pPr>
            <a:r>
              <a:rPr lang="en-US">
                <a:cs typeface="Calibri" panose="020F0502020204030204"/>
              </a:rPr>
              <a:t>The LCD display on the goggles will show what the camera is viewing in realtime. </a:t>
            </a:r>
          </a:p>
          <a:p>
            <a:pPr>
              <a:buFont typeface="Arial" panose="020F0502020204030204" pitchFamily="34" charset="0"/>
              <a:buChar char="•"/>
            </a:pPr>
            <a:r>
              <a:rPr lang="en-US">
                <a:cs typeface="Calibri" panose="020F0502020204030204"/>
              </a:rPr>
              <a:t>The servo motor will be controlled by an algorithm run on the Raspberry Pi. The Algorithm will decipher the data and depending on the gaze of the user of the goggles the servo motor will respond accordingly.</a:t>
            </a:r>
          </a:p>
        </p:txBody>
      </p:sp>
      <p:pic>
        <p:nvPicPr>
          <p:cNvPr id="4" name="Picture 4" descr="A close up of electronics&#10;&#10;Description generated with very high confidence">
            <a:extLst>
              <a:ext uri="{FF2B5EF4-FFF2-40B4-BE49-F238E27FC236}">
                <a16:creationId xmlns:a16="http://schemas.microsoft.com/office/drawing/2014/main" id="{ED57B6FB-6254-4466-A8B3-72451636365A}"/>
              </a:ext>
            </a:extLst>
          </p:cNvPr>
          <p:cNvPicPr>
            <a:picLocks noChangeAspect="1"/>
          </p:cNvPicPr>
          <p:nvPr/>
        </p:nvPicPr>
        <p:blipFill>
          <a:blip r:embed="rId2"/>
          <a:stretch>
            <a:fillRect/>
          </a:stretch>
        </p:blipFill>
        <p:spPr>
          <a:xfrm>
            <a:off x="6392384" y="1846617"/>
            <a:ext cx="3604161" cy="4031342"/>
          </a:xfrm>
          <a:prstGeom prst="rect">
            <a:avLst/>
          </a:prstGeom>
        </p:spPr>
      </p:pic>
    </p:spTree>
    <p:extLst>
      <p:ext uri="{BB962C8B-B14F-4D97-AF65-F5344CB8AC3E}">
        <p14:creationId xmlns:p14="http://schemas.microsoft.com/office/powerpoint/2010/main" val="3600729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5A97-7DDE-4D4F-AD69-C60D648A3AD5}"/>
              </a:ext>
            </a:extLst>
          </p:cNvPr>
          <p:cNvSpPr>
            <a:spLocks noGrp="1"/>
          </p:cNvSpPr>
          <p:nvPr>
            <p:ph type="title"/>
          </p:nvPr>
        </p:nvSpPr>
        <p:spPr/>
        <p:txBody>
          <a:bodyPr/>
          <a:lstStyle/>
          <a:p>
            <a:r>
              <a:rPr lang="en-US">
                <a:cs typeface="Calibri Light"/>
              </a:rPr>
              <a:t>Selecting a Communication Protocol</a:t>
            </a:r>
            <a:br>
              <a:rPr lang="en-US">
                <a:cs typeface="Calibri Light"/>
              </a:rPr>
            </a:br>
            <a:r>
              <a:rPr lang="en-US">
                <a:cs typeface="Calibri Light"/>
              </a:rPr>
              <a:t>SPI vs I2C</a:t>
            </a:r>
            <a:endParaRPr lang="en-US"/>
          </a:p>
        </p:txBody>
      </p:sp>
      <p:sp>
        <p:nvSpPr>
          <p:cNvPr id="4" name="TextBox 3">
            <a:extLst>
              <a:ext uri="{FF2B5EF4-FFF2-40B4-BE49-F238E27FC236}">
                <a16:creationId xmlns:a16="http://schemas.microsoft.com/office/drawing/2014/main" id="{733F46EE-EADA-4982-BF42-1121D1315B70}"/>
              </a:ext>
            </a:extLst>
          </p:cNvPr>
          <p:cNvSpPr txBox="1"/>
          <p:nvPr/>
        </p:nvSpPr>
        <p:spPr>
          <a:xfrm>
            <a:off x="6105545" y="1848021"/>
            <a:ext cx="4992913"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cs typeface="Calibri"/>
              </a:rPr>
              <a:t>I2C</a:t>
            </a:r>
          </a:p>
          <a:p>
            <a:pPr marL="342900" indent="-342900">
              <a:buFont typeface="Arial"/>
              <a:buChar char="•"/>
            </a:pPr>
            <a:r>
              <a:rPr lang="en-US" sz="2000">
                <a:cs typeface="Calibri"/>
              </a:rPr>
              <a:t>Multi-master, multi-slave system</a:t>
            </a:r>
          </a:p>
          <a:p>
            <a:pPr marL="342900" indent="-342900">
              <a:buFont typeface="Arial"/>
              <a:buChar char="•"/>
            </a:pPr>
            <a:r>
              <a:rPr lang="en-US" sz="2000">
                <a:cs typeface="Calibri"/>
              </a:rPr>
              <a:t>Half-duplex communication</a:t>
            </a:r>
          </a:p>
          <a:p>
            <a:pPr marL="342900" indent="-342900">
              <a:buFont typeface="Arial"/>
              <a:buChar char="•"/>
            </a:pPr>
            <a:r>
              <a:rPr lang="en-US" sz="2000">
                <a:cs typeface="Calibri"/>
              </a:rPr>
              <a:t>2 wires required for communication</a:t>
            </a:r>
          </a:p>
          <a:p>
            <a:pPr marL="342900" indent="-342900">
              <a:buFont typeface="Arial"/>
              <a:buChar char="•"/>
            </a:pPr>
            <a:r>
              <a:rPr lang="en-US" sz="2000">
                <a:cs typeface="Calibri"/>
              </a:rPr>
              <a:t>Slower than SPI</a:t>
            </a:r>
          </a:p>
          <a:p>
            <a:pPr marL="342900" indent="-342900">
              <a:buFont typeface="Arial"/>
              <a:buChar char="•"/>
            </a:pPr>
            <a:r>
              <a:rPr lang="en-US" sz="2000">
                <a:cs typeface="Calibri"/>
              </a:rPr>
              <a:t>Draws more power than SPI</a:t>
            </a:r>
          </a:p>
          <a:p>
            <a:pPr marL="342900" indent="-342900">
              <a:buFont typeface="Arial"/>
              <a:buChar char="•"/>
            </a:pPr>
            <a:r>
              <a:rPr lang="en-US" sz="2000">
                <a:cs typeface="Calibri"/>
              </a:rPr>
              <a:t>Less susceptible to noise than SPI</a:t>
            </a:r>
          </a:p>
          <a:p>
            <a:pPr marL="285750" indent="-285750">
              <a:buFont typeface="Arial"/>
              <a:buChar char="•"/>
            </a:pPr>
            <a:endParaRPr lang="en-US">
              <a:cs typeface="Calibri"/>
            </a:endParaRPr>
          </a:p>
        </p:txBody>
      </p:sp>
      <p:sp>
        <p:nvSpPr>
          <p:cNvPr id="7" name="TextBox 6">
            <a:extLst>
              <a:ext uri="{FF2B5EF4-FFF2-40B4-BE49-F238E27FC236}">
                <a16:creationId xmlns:a16="http://schemas.microsoft.com/office/drawing/2014/main" id="{7CFC7E0B-E94D-4FCE-A978-F53C29C290E7}"/>
              </a:ext>
            </a:extLst>
          </p:cNvPr>
          <p:cNvSpPr txBox="1"/>
          <p:nvPr/>
        </p:nvSpPr>
        <p:spPr>
          <a:xfrm>
            <a:off x="1098464" y="1846733"/>
            <a:ext cx="499291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ighlight>
                  <a:srgbClr val="FFFF00"/>
                </a:highlight>
                <a:cs typeface="Calibri"/>
              </a:rPr>
              <a:t>SPI</a:t>
            </a:r>
          </a:p>
          <a:p>
            <a:pPr marL="285750" indent="-285750">
              <a:buFont typeface="Arial"/>
              <a:buChar char="•"/>
            </a:pPr>
            <a:r>
              <a:rPr lang="en-US">
                <a:cs typeface="Calibri"/>
              </a:rPr>
              <a:t>Single-master, multi-slave system</a:t>
            </a:r>
          </a:p>
          <a:p>
            <a:pPr marL="285750" indent="-285750">
              <a:buFont typeface="Arial"/>
              <a:buChar char="•"/>
            </a:pPr>
            <a:r>
              <a:rPr lang="en-US">
                <a:cs typeface="Calibri"/>
              </a:rPr>
              <a:t>Full-duplex communication</a:t>
            </a:r>
          </a:p>
          <a:p>
            <a:pPr marL="285750" indent="-285750">
              <a:buFont typeface="Arial"/>
              <a:buChar char="•"/>
            </a:pPr>
            <a:r>
              <a:rPr lang="en-US">
                <a:cs typeface="Calibri"/>
              </a:rPr>
              <a:t>Requires a minimum of 3 or 4 wires for communication depending on requirements</a:t>
            </a:r>
          </a:p>
          <a:p>
            <a:pPr marL="285750" indent="-285750">
              <a:buFont typeface="Arial"/>
              <a:buChar char="•"/>
            </a:pPr>
            <a:r>
              <a:rPr lang="en-US">
                <a:cs typeface="Calibri"/>
              </a:rPr>
              <a:t>Faster than I2C</a:t>
            </a:r>
          </a:p>
          <a:p>
            <a:pPr marL="285750" indent="-285750">
              <a:buFont typeface="Arial"/>
              <a:buChar char="•"/>
            </a:pPr>
            <a:r>
              <a:rPr lang="en-US">
                <a:cs typeface="Calibri"/>
              </a:rPr>
              <a:t>Draws less power than I2C</a:t>
            </a:r>
          </a:p>
          <a:p>
            <a:pPr marL="285750" indent="-285750">
              <a:buFont typeface="Arial"/>
              <a:buChar char="•"/>
            </a:pPr>
            <a:r>
              <a:rPr lang="en-US">
                <a:cs typeface="Calibri"/>
              </a:rPr>
              <a:t>More susceptible to noise than I2C</a:t>
            </a: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p:txBody>
      </p:sp>
    </p:spTree>
    <p:extLst>
      <p:ext uri="{BB962C8B-B14F-4D97-AF65-F5344CB8AC3E}">
        <p14:creationId xmlns:p14="http://schemas.microsoft.com/office/powerpoint/2010/main" val="3748413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Application</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endParaRPr lang="en-US">
              <a:cs typeface="Calibri" panose="020F0502020204030204"/>
            </a:endParaRP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r>
              <a:rPr lang="en-US">
                <a:cs typeface="Calibri"/>
              </a:rPr>
              <a:t>Had to change from using the device to operate a camera</a:t>
            </a:r>
            <a:endParaRPr lang="en-US"/>
          </a:p>
        </p:txBody>
      </p:sp>
    </p:spTree>
    <p:extLst>
      <p:ext uri="{BB962C8B-B14F-4D97-AF65-F5344CB8AC3E}">
        <p14:creationId xmlns:p14="http://schemas.microsoft.com/office/powerpoint/2010/main" val="4283905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CBC580B-3AD8-4865-AEFC-A735C0CC4C48}"/>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solidFill>
                  <a:srgbClr val="FFFFFF"/>
                </a:solidFill>
              </a:rPr>
              <a:t>Prototype</a:t>
            </a:r>
          </a:p>
        </p:txBody>
      </p:sp>
      <p:pic>
        <p:nvPicPr>
          <p:cNvPr id="4" name="Picture 4" descr="A close up of a device&#10;&#10;Description generated with high confidence">
            <a:extLst>
              <a:ext uri="{FF2B5EF4-FFF2-40B4-BE49-F238E27FC236}">
                <a16:creationId xmlns:a16="http://schemas.microsoft.com/office/drawing/2014/main" id="{CF69BC20-8A41-4D7D-9F65-DB4F7FA1D1AC}"/>
              </a:ext>
            </a:extLst>
          </p:cNvPr>
          <p:cNvPicPr>
            <a:picLocks noGrp="1" noChangeAspect="1"/>
          </p:cNvPicPr>
          <p:nvPr>
            <p:ph idx="1"/>
          </p:nvPr>
        </p:nvPicPr>
        <p:blipFill rotWithShape="1">
          <a:blip r:embed="rId2"/>
          <a:srcRect l="8301" r="9106"/>
          <a:stretch/>
        </p:blipFill>
        <p:spPr>
          <a:xfrm>
            <a:off x="4639733" y="10"/>
            <a:ext cx="7552266" cy="6857990"/>
          </a:xfrm>
          <a:prstGeom prst="rect">
            <a:avLst/>
          </a:prstGeom>
        </p:spPr>
      </p:pic>
      <p:sp>
        <p:nvSpPr>
          <p:cNvPr id="17" name="Rectangle 16">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4532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B2B8762-61F0-4F1B-9364-D633EE9D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97675C8-1328-460C-9EBF-6B446B67EA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514EE78B-AF71-4195-A01B-F1165D9233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01C6F51C-53CC-4D4B-98DA-C143852FC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2"/>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08692-9530-403D-8086-8E0D16D129C2}"/>
              </a:ext>
            </a:extLst>
          </p:cNvPr>
          <p:cNvSpPr>
            <a:spLocks noGrp="1"/>
          </p:cNvSpPr>
          <p:nvPr>
            <p:ph type="title"/>
          </p:nvPr>
        </p:nvSpPr>
        <p:spPr>
          <a:xfrm>
            <a:off x="7534655" y="639097"/>
            <a:ext cx="4008415" cy="3686015"/>
          </a:xfrm>
        </p:spPr>
        <p:txBody>
          <a:bodyPr vert="horz" lIns="91440" tIns="45720" rIns="91440" bIns="45720" rtlCol="0" anchor="b">
            <a:normAutofit/>
          </a:bodyPr>
          <a:lstStyle/>
          <a:p>
            <a:r>
              <a:rPr lang="en-US" sz="6000">
                <a:solidFill>
                  <a:schemeClr val="tx1">
                    <a:lumMod val="85000"/>
                    <a:lumOff val="15000"/>
                  </a:schemeClr>
                </a:solidFill>
              </a:rPr>
              <a:t>State Algorithm</a:t>
            </a:r>
          </a:p>
        </p:txBody>
      </p:sp>
      <p:sp>
        <p:nvSpPr>
          <p:cNvPr id="13" name="Content Placeholder 12">
            <a:extLst>
              <a:ext uri="{FF2B5EF4-FFF2-40B4-BE49-F238E27FC236}">
                <a16:creationId xmlns:a16="http://schemas.microsoft.com/office/drawing/2014/main" id="{B47C0450-2FFF-4B02-B492-44BBB0595AAA}"/>
              </a:ext>
            </a:extLst>
          </p:cNvPr>
          <p:cNvSpPr>
            <a:spLocks noGrp="1"/>
          </p:cNvSpPr>
          <p:nvPr>
            <p:ph idx="1"/>
          </p:nvPr>
        </p:nvSpPr>
        <p:spPr>
          <a:xfrm>
            <a:off x="7534655" y="4455621"/>
            <a:ext cx="4024445" cy="1238616"/>
          </a:xfrm>
        </p:spPr>
        <p:txBody>
          <a:bodyPr vert="horz" lIns="91440" tIns="45720" rIns="91440" bIns="45720" rtlCol="0" anchor="t">
            <a:normAutofit/>
          </a:bodyPr>
          <a:lstStyle/>
          <a:p>
            <a:pPr marL="0" indent="0">
              <a:buNone/>
            </a:pPr>
            <a:r>
              <a:rPr lang="en-US" cap="all" spc="200">
                <a:solidFill>
                  <a:schemeClr val="tx1">
                    <a:lumMod val="85000"/>
                    <a:lumOff val="15000"/>
                  </a:schemeClr>
                </a:solidFill>
                <a:latin typeface="+mj-lt"/>
              </a:rPr>
              <a:t>Programming block representation of functional msp430 code</a:t>
            </a:r>
          </a:p>
        </p:txBody>
      </p:sp>
      <p:pic>
        <p:nvPicPr>
          <p:cNvPr id="9" name="Picture 9" descr="A close up of a map&#10;&#10;Description generated with high confidence">
            <a:extLst>
              <a:ext uri="{FF2B5EF4-FFF2-40B4-BE49-F238E27FC236}">
                <a16:creationId xmlns:a16="http://schemas.microsoft.com/office/drawing/2014/main" id="{89195258-501E-48A5-B3D1-220B9CBD3634}"/>
              </a:ext>
            </a:extLst>
          </p:cNvPr>
          <p:cNvPicPr>
            <a:picLocks noChangeAspect="1"/>
          </p:cNvPicPr>
          <p:nvPr/>
        </p:nvPicPr>
        <p:blipFill>
          <a:blip r:embed="rId3"/>
          <a:stretch>
            <a:fillRect/>
          </a:stretch>
        </p:blipFill>
        <p:spPr>
          <a:xfrm>
            <a:off x="1817354" y="79842"/>
            <a:ext cx="4089669" cy="6254045"/>
          </a:xfrm>
          <a:prstGeom prst="rect">
            <a:avLst/>
          </a:prstGeom>
        </p:spPr>
      </p:pic>
      <p:cxnSp>
        <p:nvCxnSpPr>
          <p:cNvPr id="24" name="Straight Connector 23">
            <a:extLst>
              <a:ext uri="{FF2B5EF4-FFF2-40B4-BE49-F238E27FC236}">
                <a16:creationId xmlns:a16="http://schemas.microsoft.com/office/drawing/2014/main" id="{613AFA59-28DC-4A81-8ADB-6EE5C632220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679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702822D-7587-488C-BCDE-6366C82D9F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336503F-9C9C-424B-B606-FD55CB6EC9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3001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0931-FD22-487D-BE76-A88ED8E26901}"/>
              </a:ext>
            </a:extLst>
          </p:cNvPr>
          <p:cNvSpPr>
            <a:spLocks noGrp="1"/>
          </p:cNvSpPr>
          <p:nvPr>
            <p:ph type="title"/>
          </p:nvPr>
        </p:nvSpPr>
        <p:spPr/>
        <p:txBody>
          <a:bodyPr/>
          <a:lstStyle/>
          <a:p>
            <a:r>
              <a:rPr lang="en-US"/>
              <a:t>Specifications</a:t>
            </a:r>
            <a:endParaRPr lang="en-US">
              <a:cs typeface="Calibri Light"/>
            </a:endParaRPr>
          </a:p>
        </p:txBody>
      </p:sp>
      <p:sp>
        <p:nvSpPr>
          <p:cNvPr id="3" name="TextBox 2">
            <a:extLst>
              <a:ext uri="{FF2B5EF4-FFF2-40B4-BE49-F238E27FC236}">
                <a16:creationId xmlns:a16="http://schemas.microsoft.com/office/drawing/2014/main" id="{D4375592-C8A6-432B-954C-3058B5C91FF0}"/>
              </a:ext>
            </a:extLst>
          </p:cNvPr>
          <p:cNvSpPr txBox="1"/>
          <p:nvPr/>
        </p:nvSpPr>
        <p:spPr>
          <a:xfrm>
            <a:off x="1676400" y="2251494"/>
            <a:ext cx="9385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graphicFrame>
        <p:nvGraphicFramePr>
          <p:cNvPr id="4" name="Table 4">
            <a:extLst>
              <a:ext uri="{FF2B5EF4-FFF2-40B4-BE49-F238E27FC236}">
                <a16:creationId xmlns:a16="http://schemas.microsoft.com/office/drawing/2014/main" id="{56F7A085-FD0B-4BF6-80FC-4AD0EE50DD29}"/>
              </a:ext>
            </a:extLst>
          </p:cNvPr>
          <p:cNvGraphicFramePr>
            <a:graphicFrameLocks noGrp="1"/>
          </p:cNvGraphicFramePr>
          <p:nvPr>
            <p:extLst>
              <p:ext uri="{D42A27DB-BD31-4B8C-83A1-F6EECF244321}">
                <p14:modId xmlns:p14="http://schemas.microsoft.com/office/powerpoint/2010/main" val="3069566213"/>
              </p:ext>
            </p:extLst>
          </p:nvPr>
        </p:nvGraphicFramePr>
        <p:xfrm>
          <a:off x="1896661" y="2634565"/>
          <a:ext cx="8168640" cy="2225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1557172753"/>
                    </a:ext>
                  </a:extLst>
                </a:gridCol>
                <a:gridCol w="2722880">
                  <a:extLst>
                    <a:ext uri="{9D8B030D-6E8A-4147-A177-3AD203B41FA5}">
                      <a16:colId xmlns:a16="http://schemas.microsoft.com/office/drawing/2014/main" val="1589029978"/>
                    </a:ext>
                  </a:extLst>
                </a:gridCol>
                <a:gridCol w="2722880">
                  <a:extLst>
                    <a:ext uri="{9D8B030D-6E8A-4147-A177-3AD203B41FA5}">
                      <a16:colId xmlns:a16="http://schemas.microsoft.com/office/drawing/2014/main" val="2002794214"/>
                    </a:ext>
                  </a:extLst>
                </a:gridCol>
              </a:tblGrid>
              <a:tr h="370840">
                <a:tc>
                  <a:txBody>
                    <a:bodyPr/>
                    <a:lstStyle/>
                    <a:p>
                      <a:r>
                        <a:rPr lang="en-US"/>
                        <a:t>Component</a:t>
                      </a:r>
                    </a:p>
                  </a:txBody>
                  <a:tcPr/>
                </a:tc>
                <a:tc>
                  <a:txBody>
                    <a:bodyPr/>
                    <a:lstStyle/>
                    <a:p>
                      <a:r>
                        <a:rPr lang="en-US"/>
                        <a:t>Parameter</a:t>
                      </a:r>
                    </a:p>
                  </a:txBody>
                  <a:tcPr/>
                </a:tc>
                <a:tc>
                  <a:txBody>
                    <a:bodyPr/>
                    <a:lstStyle/>
                    <a:p>
                      <a:r>
                        <a:rPr lang="en-US"/>
                        <a:t>Specification</a:t>
                      </a:r>
                    </a:p>
                  </a:txBody>
                  <a:tcPr/>
                </a:tc>
                <a:extLst>
                  <a:ext uri="{0D108BD9-81ED-4DB2-BD59-A6C34878D82A}">
                    <a16:rowId xmlns:a16="http://schemas.microsoft.com/office/drawing/2014/main" val="1657838083"/>
                  </a:ext>
                </a:extLst>
              </a:tr>
              <a:tr h="370840">
                <a:tc>
                  <a:txBody>
                    <a:bodyPr/>
                    <a:lstStyle/>
                    <a:p>
                      <a:r>
                        <a:rPr lang="en-US"/>
                        <a:t>Battery</a:t>
                      </a:r>
                    </a:p>
                  </a:txBody>
                  <a:tcPr/>
                </a:tc>
                <a:tc>
                  <a:txBody>
                    <a:bodyPr/>
                    <a:lstStyle/>
                    <a:p>
                      <a:r>
                        <a:rPr lang="en-US"/>
                        <a:t>Operational Time</a:t>
                      </a:r>
                    </a:p>
                  </a:txBody>
                  <a:tcPr/>
                </a:tc>
                <a:tc>
                  <a:txBody>
                    <a:bodyPr/>
                    <a:lstStyle/>
                    <a:p>
                      <a:r>
                        <a:rPr lang="en-US"/>
                        <a:t>&gt; 1 hour</a:t>
                      </a:r>
                    </a:p>
                  </a:txBody>
                  <a:tcPr/>
                </a:tc>
                <a:extLst>
                  <a:ext uri="{0D108BD9-81ED-4DB2-BD59-A6C34878D82A}">
                    <a16:rowId xmlns:a16="http://schemas.microsoft.com/office/drawing/2014/main" val="3003924727"/>
                  </a:ext>
                </a:extLst>
              </a:tr>
              <a:tr h="370840">
                <a:tc>
                  <a:txBody>
                    <a:bodyPr/>
                    <a:lstStyle/>
                    <a:p>
                      <a:r>
                        <a:rPr lang="en-US"/>
                        <a:t>Goggles</a:t>
                      </a:r>
                    </a:p>
                  </a:txBody>
                  <a:tcPr/>
                </a:tc>
                <a:tc>
                  <a:txBody>
                    <a:bodyPr/>
                    <a:lstStyle/>
                    <a:p>
                      <a:r>
                        <a:rPr lang="en-US"/>
                        <a:t>Weight</a:t>
                      </a:r>
                    </a:p>
                  </a:txBody>
                  <a:tcPr/>
                </a:tc>
                <a:tc>
                  <a:txBody>
                    <a:bodyPr/>
                    <a:lstStyle/>
                    <a:p>
                      <a:r>
                        <a:rPr lang="en-US"/>
                        <a:t>&lt; 5 pounds</a:t>
                      </a:r>
                    </a:p>
                  </a:txBody>
                  <a:tcPr/>
                </a:tc>
                <a:extLst>
                  <a:ext uri="{0D108BD9-81ED-4DB2-BD59-A6C34878D82A}">
                    <a16:rowId xmlns:a16="http://schemas.microsoft.com/office/drawing/2014/main" val="369462226"/>
                  </a:ext>
                </a:extLst>
              </a:tr>
              <a:tr h="370840">
                <a:tc>
                  <a:txBody>
                    <a:bodyPr/>
                    <a:lstStyle/>
                    <a:p>
                      <a:r>
                        <a:rPr lang="en-US"/>
                        <a:t>Processing Unit</a:t>
                      </a:r>
                    </a:p>
                  </a:txBody>
                  <a:tcPr/>
                </a:tc>
                <a:tc>
                  <a:txBody>
                    <a:bodyPr/>
                    <a:lstStyle/>
                    <a:p>
                      <a:r>
                        <a:rPr lang="en-US"/>
                        <a:t>Response Time</a:t>
                      </a:r>
                    </a:p>
                  </a:txBody>
                  <a:tcPr/>
                </a:tc>
                <a:tc>
                  <a:txBody>
                    <a:bodyPr/>
                    <a:lstStyle/>
                    <a:p>
                      <a:r>
                        <a:rPr lang="en-US"/>
                        <a:t>&lt; 50 milliseconds</a:t>
                      </a:r>
                    </a:p>
                  </a:txBody>
                  <a:tcPr/>
                </a:tc>
                <a:extLst>
                  <a:ext uri="{0D108BD9-81ED-4DB2-BD59-A6C34878D82A}">
                    <a16:rowId xmlns:a16="http://schemas.microsoft.com/office/drawing/2014/main" val="1629652852"/>
                  </a:ext>
                </a:extLst>
              </a:tr>
              <a:tr h="370840">
                <a:tc>
                  <a:txBody>
                    <a:bodyPr/>
                    <a:lstStyle/>
                    <a:p>
                      <a:r>
                        <a:rPr lang="en-US"/>
                        <a:t>A/D Converter</a:t>
                      </a:r>
                    </a:p>
                  </a:txBody>
                  <a:tcPr/>
                </a:tc>
                <a:tc>
                  <a:txBody>
                    <a:bodyPr/>
                    <a:lstStyle/>
                    <a:p>
                      <a:r>
                        <a:rPr lang="en-US"/>
                        <a:t>Resolution</a:t>
                      </a:r>
                    </a:p>
                  </a:txBody>
                  <a:tcPr/>
                </a:tc>
                <a:tc>
                  <a:txBody>
                    <a:bodyPr/>
                    <a:lstStyle/>
                    <a:p>
                      <a:r>
                        <a:rPr lang="en-US"/>
                        <a:t>&gt;= 8 bits</a:t>
                      </a:r>
                    </a:p>
                  </a:txBody>
                  <a:tcPr/>
                </a:tc>
                <a:extLst>
                  <a:ext uri="{0D108BD9-81ED-4DB2-BD59-A6C34878D82A}">
                    <a16:rowId xmlns:a16="http://schemas.microsoft.com/office/drawing/2014/main" val="1503597264"/>
                  </a:ext>
                </a:extLst>
              </a:tr>
              <a:tr h="370840">
                <a:tc>
                  <a:txBody>
                    <a:bodyPr/>
                    <a:lstStyle/>
                    <a:p>
                      <a:r>
                        <a:rPr lang="en-US"/>
                        <a:t>Goggles</a:t>
                      </a:r>
                    </a:p>
                  </a:txBody>
                  <a:tcPr/>
                </a:tc>
                <a:tc>
                  <a:txBody>
                    <a:bodyPr/>
                    <a:lstStyle/>
                    <a:p>
                      <a:r>
                        <a:rPr lang="en-US"/>
                        <a:t>Size</a:t>
                      </a:r>
                    </a:p>
                  </a:txBody>
                  <a:tcPr/>
                </a:tc>
                <a:tc>
                  <a:txBody>
                    <a:bodyPr/>
                    <a:lstStyle/>
                    <a:p>
                      <a:r>
                        <a:rPr lang="en-US"/>
                        <a:t>56 cm – 65 cm (Circ.)</a:t>
                      </a:r>
                    </a:p>
                  </a:txBody>
                  <a:tcPr/>
                </a:tc>
                <a:extLst>
                  <a:ext uri="{0D108BD9-81ED-4DB2-BD59-A6C34878D82A}">
                    <a16:rowId xmlns:a16="http://schemas.microsoft.com/office/drawing/2014/main" val="2043737276"/>
                  </a:ext>
                </a:extLst>
              </a:tr>
            </a:tbl>
          </a:graphicData>
        </a:graphic>
      </p:graphicFrame>
    </p:spTree>
    <p:extLst>
      <p:ext uri="{BB962C8B-B14F-4D97-AF65-F5344CB8AC3E}">
        <p14:creationId xmlns:p14="http://schemas.microsoft.com/office/powerpoint/2010/main" val="3565486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CEF98-82DE-404F-B3AD-7EA72B05B6DD}"/>
              </a:ext>
            </a:extLst>
          </p:cNvPr>
          <p:cNvSpPr>
            <a:spLocks noGrp="1"/>
          </p:cNvSpPr>
          <p:nvPr>
            <p:ph type="title"/>
          </p:nvPr>
        </p:nvSpPr>
        <p:spPr>
          <a:xfrm>
            <a:off x="8177212" y="634946"/>
            <a:ext cx="3372529" cy="5055904"/>
          </a:xfrm>
        </p:spPr>
        <p:txBody>
          <a:bodyPr anchor="ctr">
            <a:normAutofit/>
          </a:bodyPr>
          <a:lstStyle/>
          <a:p>
            <a:r>
              <a:rPr lang="en-US"/>
              <a:t>Machine Learning</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2">
            <a:extLst>
              <a:ext uri="{FF2B5EF4-FFF2-40B4-BE49-F238E27FC236}">
                <a16:creationId xmlns:a16="http://schemas.microsoft.com/office/drawing/2014/main" id="{325D8A07-172F-40CF-B54B-4B1E7982A146}"/>
              </a:ext>
            </a:extLst>
          </p:cNvPr>
          <p:cNvGraphicFramePr>
            <a:graphicFrameLocks noGrp="1"/>
          </p:cNvGraphicFramePr>
          <p:nvPr>
            <p:ph idx="1"/>
            <p:extLst>
              <p:ext uri="{D42A27DB-BD31-4B8C-83A1-F6EECF244321}">
                <p14:modId xmlns:p14="http://schemas.microsoft.com/office/powerpoint/2010/main" val="1907105961"/>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7802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4885-BE9B-4500-B137-1D43E7AEEBE9}"/>
              </a:ext>
            </a:extLst>
          </p:cNvPr>
          <p:cNvSpPr>
            <a:spLocks noGrp="1"/>
          </p:cNvSpPr>
          <p:nvPr>
            <p:ph type="title"/>
          </p:nvPr>
        </p:nvSpPr>
        <p:spPr>
          <a:xfrm>
            <a:off x="1097280" y="-147448"/>
            <a:ext cx="10058400" cy="1450757"/>
          </a:xfrm>
        </p:spPr>
        <p:txBody>
          <a:bodyPr/>
          <a:lstStyle/>
          <a:p>
            <a:r>
              <a:rPr lang="en-US"/>
              <a:t>Budget</a:t>
            </a:r>
          </a:p>
        </p:txBody>
      </p:sp>
      <p:graphicFrame>
        <p:nvGraphicFramePr>
          <p:cNvPr id="4" name="Table 4">
            <a:extLst>
              <a:ext uri="{FF2B5EF4-FFF2-40B4-BE49-F238E27FC236}">
                <a16:creationId xmlns:a16="http://schemas.microsoft.com/office/drawing/2014/main" id="{F0CA5248-A2DD-4C28-A64F-E2D7FBE2547B}"/>
              </a:ext>
            </a:extLst>
          </p:cNvPr>
          <p:cNvGraphicFramePr>
            <a:graphicFrameLocks noGrp="1"/>
          </p:cNvGraphicFramePr>
          <p:nvPr>
            <p:ph idx="1"/>
            <p:extLst>
              <p:ext uri="{D42A27DB-BD31-4B8C-83A1-F6EECF244321}">
                <p14:modId xmlns:p14="http://schemas.microsoft.com/office/powerpoint/2010/main" val="1990819073"/>
              </p:ext>
            </p:extLst>
          </p:nvPr>
        </p:nvGraphicFramePr>
        <p:xfrm>
          <a:off x="1061012" y="1302151"/>
          <a:ext cx="10058390" cy="5057844"/>
        </p:xfrm>
        <a:graphic>
          <a:graphicData uri="http://schemas.openxmlformats.org/drawingml/2006/table">
            <a:tbl>
              <a:tblPr firstRow="1" bandRow="1">
                <a:tableStyleId>{5C22544A-7EE6-4342-B048-85BDC9FD1C3A}</a:tableStyleId>
              </a:tblPr>
              <a:tblGrid>
                <a:gridCol w="2011678">
                  <a:extLst>
                    <a:ext uri="{9D8B030D-6E8A-4147-A177-3AD203B41FA5}">
                      <a16:colId xmlns:a16="http://schemas.microsoft.com/office/drawing/2014/main" val="3406904356"/>
                    </a:ext>
                  </a:extLst>
                </a:gridCol>
                <a:gridCol w="2011678">
                  <a:extLst>
                    <a:ext uri="{9D8B030D-6E8A-4147-A177-3AD203B41FA5}">
                      <a16:colId xmlns:a16="http://schemas.microsoft.com/office/drawing/2014/main" val="1899157440"/>
                    </a:ext>
                  </a:extLst>
                </a:gridCol>
                <a:gridCol w="2011678">
                  <a:extLst>
                    <a:ext uri="{9D8B030D-6E8A-4147-A177-3AD203B41FA5}">
                      <a16:colId xmlns:a16="http://schemas.microsoft.com/office/drawing/2014/main" val="3941240374"/>
                    </a:ext>
                  </a:extLst>
                </a:gridCol>
                <a:gridCol w="2011678">
                  <a:extLst>
                    <a:ext uri="{9D8B030D-6E8A-4147-A177-3AD203B41FA5}">
                      <a16:colId xmlns:a16="http://schemas.microsoft.com/office/drawing/2014/main" val="198448953"/>
                    </a:ext>
                  </a:extLst>
                </a:gridCol>
                <a:gridCol w="2011678">
                  <a:extLst>
                    <a:ext uri="{9D8B030D-6E8A-4147-A177-3AD203B41FA5}">
                      <a16:colId xmlns:a16="http://schemas.microsoft.com/office/drawing/2014/main" val="261370277"/>
                    </a:ext>
                  </a:extLst>
                </a:gridCol>
              </a:tblGrid>
              <a:tr h="454306">
                <a:tc>
                  <a:txBody>
                    <a:bodyPr/>
                    <a:lstStyle/>
                    <a:p>
                      <a:r>
                        <a:rPr lang="en-US"/>
                        <a:t>Item</a:t>
                      </a:r>
                    </a:p>
                  </a:txBody>
                  <a:tcPr/>
                </a:tc>
                <a:tc>
                  <a:txBody>
                    <a:bodyPr/>
                    <a:lstStyle/>
                    <a:p>
                      <a:r>
                        <a:rPr lang="en-US"/>
                        <a:t>Supplier</a:t>
                      </a:r>
                    </a:p>
                  </a:txBody>
                  <a:tcPr/>
                </a:tc>
                <a:tc>
                  <a:txBody>
                    <a:bodyPr/>
                    <a:lstStyle/>
                    <a:p>
                      <a:r>
                        <a:rPr lang="en-US"/>
                        <a:t>Cost</a:t>
                      </a:r>
                    </a:p>
                  </a:txBody>
                  <a:tcPr/>
                </a:tc>
                <a:tc>
                  <a:txBody>
                    <a:bodyPr/>
                    <a:lstStyle/>
                    <a:p>
                      <a:pPr lvl="0">
                        <a:buNone/>
                      </a:pPr>
                      <a:r>
                        <a:rPr lang="en-US"/>
                        <a:t># Units</a:t>
                      </a:r>
                    </a:p>
                  </a:txBody>
                  <a:tcPr/>
                </a:tc>
                <a:tc>
                  <a:txBody>
                    <a:bodyPr/>
                    <a:lstStyle/>
                    <a:p>
                      <a:pPr lvl="0">
                        <a:buNone/>
                      </a:pPr>
                      <a:r>
                        <a:rPr lang="en-US"/>
                        <a:t>Total Cost</a:t>
                      </a:r>
                    </a:p>
                  </a:txBody>
                  <a:tcPr/>
                </a:tc>
                <a:extLst>
                  <a:ext uri="{0D108BD9-81ED-4DB2-BD59-A6C34878D82A}">
                    <a16:rowId xmlns:a16="http://schemas.microsoft.com/office/drawing/2014/main" val="597028991"/>
                  </a:ext>
                </a:extLst>
              </a:tr>
              <a:tr h="454306">
                <a:tc>
                  <a:txBody>
                    <a:bodyPr/>
                    <a:lstStyle/>
                    <a:p>
                      <a:pPr lvl="0">
                        <a:buNone/>
                      </a:pPr>
                      <a:r>
                        <a:rPr lang="en-US"/>
                        <a:t>Raspberry Pi</a:t>
                      </a:r>
                    </a:p>
                  </a:txBody>
                  <a:tcPr/>
                </a:tc>
                <a:tc>
                  <a:txBody>
                    <a:bodyPr/>
                    <a:lstStyle/>
                    <a:p>
                      <a:pPr lvl="0">
                        <a:buNone/>
                      </a:pPr>
                      <a:r>
                        <a:rPr lang="en-US"/>
                        <a:t>Amazon</a:t>
                      </a:r>
                    </a:p>
                  </a:txBody>
                  <a:tcPr/>
                </a:tc>
                <a:tc>
                  <a:txBody>
                    <a:bodyPr/>
                    <a:lstStyle/>
                    <a:p>
                      <a:pPr lvl="0">
                        <a:buNone/>
                      </a:pPr>
                      <a:r>
                        <a:rPr lang="en-US"/>
                        <a:t>$64.99</a:t>
                      </a:r>
                    </a:p>
                  </a:txBody>
                  <a:tcPr/>
                </a:tc>
                <a:tc>
                  <a:txBody>
                    <a:bodyPr/>
                    <a:lstStyle/>
                    <a:p>
                      <a:pPr lvl="0">
                        <a:buNone/>
                      </a:pPr>
                      <a:r>
                        <a:rPr lang="en-US"/>
                        <a:t>1</a:t>
                      </a:r>
                    </a:p>
                  </a:txBody>
                  <a:tcPr/>
                </a:tc>
                <a:tc>
                  <a:txBody>
                    <a:bodyPr/>
                    <a:lstStyle/>
                    <a:p>
                      <a:pPr lvl="0">
                        <a:buNone/>
                      </a:pPr>
                      <a:r>
                        <a:rPr lang="en-US" sz="1800" b="0" i="1" u="none" strike="noStrike" noProof="0">
                          <a:latin typeface="Calibri"/>
                        </a:rPr>
                        <a:t>Omitted</a:t>
                      </a:r>
                      <a:endParaRPr lang="en-US"/>
                    </a:p>
                  </a:txBody>
                  <a:tcPr/>
                </a:tc>
                <a:extLst>
                  <a:ext uri="{0D108BD9-81ED-4DB2-BD59-A6C34878D82A}">
                    <a16:rowId xmlns:a16="http://schemas.microsoft.com/office/drawing/2014/main" val="939229483"/>
                  </a:ext>
                </a:extLst>
              </a:tr>
              <a:tr h="454306">
                <a:tc>
                  <a:txBody>
                    <a:bodyPr/>
                    <a:lstStyle/>
                    <a:p>
                      <a:r>
                        <a:rPr lang="en-US"/>
                        <a:t>MSP 430</a:t>
                      </a:r>
                    </a:p>
                  </a:txBody>
                  <a:tcPr/>
                </a:tc>
                <a:tc>
                  <a:txBody>
                    <a:bodyPr/>
                    <a:lstStyle/>
                    <a:p>
                      <a:r>
                        <a:rPr lang="en-US" err="1"/>
                        <a:t>digikey</a:t>
                      </a:r>
                    </a:p>
                  </a:txBody>
                  <a:tcPr/>
                </a:tc>
                <a:tc>
                  <a:txBody>
                    <a:bodyPr/>
                    <a:lstStyle/>
                    <a:p>
                      <a:r>
                        <a:rPr lang="en-US"/>
                        <a:t>$10.44</a:t>
                      </a:r>
                    </a:p>
                  </a:txBody>
                  <a:tcPr/>
                </a:tc>
                <a:tc>
                  <a:txBody>
                    <a:bodyPr/>
                    <a:lstStyle/>
                    <a:p>
                      <a:pPr lvl="0">
                        <a:buNone/>
                      </a:pPr>
                      <a:r>
                        <a:rPr lang="en-US"/>
                        <a:t>1</a:t>
                      </a:r>
                    </a:p>
                  </a:txBody>
                  <a:tcPr/>
                </a:tc>
                <a:tc>
                  <a:txBody>
                    <a:bodyPr/>
                    <a:lstStyle/>
                    <a:p>
                      <a:pPr lvl="0">
                        <a:buNone/>
                      </a:pPr>
                      <a:r>
                        <a:rPr lang="en-US" i="1"/>
                        <a:t>Omitted</a:t>
                      </a:r>
                      <a:endParaRPr lang="en-US" i="1" err="1"/>
                    </a:p>
                  </a:txBody>
                  <a:tcPr/>
                </a:tc>
                <a:extLst>
                  <a:ext uri="{0D108BD9-81ED-4DB2-BD59-A6C34878D82A}">
                    <a16:rowId xmlns:a16="http://schemas.microsoft.com/office/drawing/2014/main" val="2549695747"/>
                  </a:ext>
                </a:extLst>
              </a:tr>
              <a:tr h="454306">
                <a:tc>
                  <a:txBody>
                    <a:bodyPr/>
                    <a:lstStyle/>
                    <a:p>
                      <a:r>
                        <a:rPr lang="en-US"/>
                        <a:t>Selector Chip</a:t>
                      </a:r>
                    </a:p>
                  </a:txBody>
                  <a:tcPr/>
                </a:tc>
                <a:tc>
                  <a:txBody>
                    <a:bodyPr/>
                    <a:lstStyle/>
                    <a:p>
                      <a:r>
                        <a:rPr lang="en-US" err="1"/>
                        <a:t>digikey</a:t>
                      </a:r>
                    </a:p>
                  </a:txBody>
                  <a:tcPr/>
                </a:tc>
                <a:tc>
                  <a:txBody>
                    <a:bodyPr/>
                    <a:lstStyle/>
                    <a:p>
                      <a:r>
                        <a:rPr lang="en-US"/>
                        <a:t>$0.98</a:t>
                      </a:r>
                    </a:p>
                  </a:txBody>
                  <a:tcPr/>
                </a:tc>
                <a:tc>
                  <a:txBody>
                    <a:bodyPr/>
                    <a:lstStyle/>
                    <a:p>
                      <a:pPr lvl="0">
                        <a:buNone/>
                      </a:pPr>
                      <a:r>
                        <a:rPr lang="en-US"/>
                        <a:t>10</a:t>
                      </a:r>
                    </a:p>
                  </a:txBody>
                  <a:tcPr/>
                </a:tc>
                <a:tc>
                  <a:txBody>
                    <a:bodyPr/>
                    <a:lstStyle/>
                    <a:p>
                      <a:pPr lvl="0">
                        <a:buNone/>
                      </a:pPr>
                      <a:r>
                        <a:rPr lang="en-US"/>
                        <a:t>$9.80</a:t>
                      </a:r>
                    </a:p>
                  </a:txBody>
                  <a:tcPr/>
                </a:tc>
                <a:extLst>
                  <a:ext uri="{0D108BD9-81ED-4DB2-BD59-A6C34878D82A}">
                    <a16:rowId xmlns:a16="http://schemas.microsoft.com/office/drawing/2014/main" val="707859525"/>
                  </a:ext>
                </a:extLst>
              </a:tr>
              <a:tr h="454306">
                <a:tc>
                  <a:txBody>
                    <a:bodyPr/>
                    <a:lstStyle/>
                    <a:p>
                      <a:r>
                        <a:rPr lang="en-US"/>
                        <a:t>Goggles</a:t>
                      </a:r>
                    </a:p>
                  </a:txBody>
                  <a:tcPr/>
                </a:tc>
                <a:tc>
                  <a:txBody>
                    <a:bodyPr/>
                    <a:lstStyle/>
                    <a:p>
                      <a:r>
                        <a:rPr lang="en-US"/>
                        <a:t>Walmart</a:t>
                      </a:r>
                    </a:p>
                  </a:txBody>
                  <a:tcPr/>
                </a:tc>
                <a:tc>
                  <a:txBody>
                    <a:bodyPr/>
                    <a:lstStyle/>
                    <a:p>
                      <a:r>
                        <a:rPr lang="en-US"/>
                        <a:t>$49.50</a:t>
                      </a:r>
                    </a:p>
                  </a:txBody>
                  <a:tcPr/>
                </a:tc>
                <a:tc>
                  <a:txBody>
                    <a:bodyPr/>
                    <a:lstStyle/>
                    <a:p>
                      <a:pPr lvl="0">
                        <a:buNone/>
                      </a:pPr>
                      <a:r>
                        <a:rPr lang="en-US"/>
                        <a:t>1</a:t>
                      </a:r>
                    </a:p>
                  </a:txBody>
                  <a:tcPr/>
                </a:tc>
                <a:tc>
                  <a:txBody>
                    <a:bodyPr/>
                    <a:lstStyle/>
                    <a:p>
                      <a:pPr lvl="0">
                        <a:buNone/>
                      </a:pPr>
                      <a:r>
                        <a:rPr lang="en-US" sz="1800" b="0" i="1" u="none" strike="noStrike" noProof="0">
                          <a:latin typeface="Calibri"/>
                        </a:rPr>
                        <a:t>Omitted</a:t>
                      </a:r>
                      <a:endParaRPr lang="en-US"/>
                    </a:p>
                  </a:txBody>
                  <a:tcPr/>
                </a:tc>
                <a:extLst>
                  <a:ext uri="{0D108BD9-81ED-4DB2-BD59-A6C34878D82A}">
                    <a16:rowId xmlns:a16="http://schemas.microsoft.com/office/drawing/2014/main" val="1879245021"/>
                  </a:ext>
                </a:extLst>
              </a:tr>
              <a:tr h="454306">
                <a:tc>
                  <a:txBody>
                    <a:bodyPr/>
                    <a:lstStyle/>
                    <a:p>
                      <a:r>
                        <a:rPr lang="en-US"/>
                        <a:t>Miscellaneous </a:t>
                      </a:r>
                    </a:p>
                  </a:txBody>
                  <a:tcPr/>
                </a:tc>
                <a:tc>
                  <a:txBody>
                    <a:bodyPr/>
                    <a:lstStyle/>
                    <a:p>
                      <a:r>
                        <a:rPr lang="en-US"/>
                        <a:t>Walmart</a:t>
                      </a:r>
                    </a:p>
                  </a:txBody>
                  <a:tcPr/>
                </a:tc>
                <a:tc>
                  <a:txBody>
                    <a:bodyPr/>
                    <a:lstStyle/>
                    <a:p>
                      <a:r>
                        <a:rPr lang="en-US"/>
                        <a:t>$8.00</a:t>
                      </a:r>
                    </a:p>
                  </a:txBody>
                  <a:tcPr/>
                </a:tc>
                <a:tc>
                  <a:txBody>
                    <a:bodyPr/>
                    <a:lstStyle/>
                    <a:p>
                      <a:pPr lvl="0">
                        <a:buNone/>
                      </a:pPr>
                      <a:r>
                        <a:rPr lang="en-US"/>
                        <a:t>1</a:t>
                      </a:r>
                    </a:p>
                  </a:txBody>
                  <a:tcPr/>
                </a:tc>
                <a:tc>
                  <a:txBody>
                    <a:bodyPr/>
                    <a:lstStyle/>
                    <a:p>
                      <a:pPr lvl="0">
                        <a:buNone/>
                      </a:pPr>
                      <a:r>
                        <a:rPr lang="en-US"/>
                        <a:t>$8.00</a:t>
                      </a:r>
                    </a:p>
                  </a:txBody>
                  <a:tcPr/>
                </a:tc>
                <a:extLst>
                  <a:ext uri="{0D108BD9-81ED-4DB2-BD59-A6C34878D82A}">
                    <a16:rowId xmlns:a16="http://schemas.microsoft.com/office/drawing/2014/main" val="3940630982"/>
                  </a:ext>
                </a:extLst>
              </a:tr>
              <a:tr h="454306">
                <a:tc>
                  <a:txBody>
                    <a:bodyPr/>
                    <a:lstStyle/>
                    <a:p>
                      <a:r>
                        <a:rPr lang="en-US"/>
                        <a:t>IR Transmitters</a:t>
                      </a:r>
                    </a:p>
                  </a:txBody>
                  <a:tcPr/>
                </a:tc>
                <a:tc>
                  <a:txBody>
                    <a:bodyPr/>
                    <a:lstStyle/>
                    <a:p>
                      <a:r>
                        <a:rPr lang="en-US" err="1"/>
                        <a:t>Radioshack</a:t>
                      </a:r>
                    </a:p>
                  </a:txBody>
                  <a:tcPr/>
                </a:tc>
                <a:tc>
                  <a:txBody>
                    <a:bodyPr/>
                    <a:lstStyle/>
                    <a:p>
                      <a:r>
                        <a:rPr lang="en-US"/>
                        <a:t>$2</a:t>
                      </a:r>
                    </a:p>
                  </a:txBody>
                  <a:tcPr/>
                </a:tc>
                <a:tc>
                  <a:txBody>
                    <a:bodyPr/>
                    <a:lstStyle/>
                    <a:p>
                      <a:pPr lvl="0">
                        <a:buNone/>
                      </a:pPr>
                      <a:r>
                        <a:rPr lang="en-US"/>
                        <a:t>5</a:t>
                      </a:r>
                    </a:p>
                  </a:txBody>
                  <a:tcPr/>
                </a:tc>
                <a:tc>
                  <a:txBody>
                    <a:bodyPr/>
                    <a:lstStyle/>
                    <a:p>
                      <a:pPr lvl="0">
                        <a:buNone/>
                      </a:pPr>
                      <a:r>
                        <a:rPr lang="en-US"/>
                        <a:t>$10.00</a:t>
                      </a:r>
                    </a:p>
                  </a:txBody>
                  <a:tcPr/>
                </a:tc>
                <a:extLst>
                  <a:ext uri="{0D108BD9-81ED-4DB2-BD59-A6C34878D82A}">
                    <a16:rowId xmlns:a16="http://schemas.microsoft.com/office/drawing/2014/main" val="3618967182"/>
                  </a:ext>
                </a:extLst>
              </a:tr>
              <a:tr h="454306">
                <a:tc>
                  <a:txBody>
                    <a:bodyPr/>
                    <a:lstStyle/>
                    <a:p>
                      <a:r>
                        <a:rPr lang="en-US"/>
                        <a:t>IR Receivers</a:t>
                      </a:r>
                    </a:p>
                  </a:txBody>
                  <a:tcPr/>
                </a:tc>
                <a:tc>
                  <a:txBody>
                    <a:bodyPr/>
                    <a:lstStyle/>
                    <a:p>
                      <a:r>
                        <a:rPr lang="en-US" err="1"/>
                        <a:t>Radioshack</a:t>
                      </a:r>
                    </a:p>
                  </a:txBody>
                  <a:tcPr/>
                </a:tc>
                <a:tc>
                  <a:txBody>
                    <a:bodyPr/>
                    <a:lstStyle/>
                    <a:p>
                      <a:r>
                        <a:rPr lang="en-US"/>
                        <a:t>$1.50</a:t>
                      </a:r>
                    </a:p>
                  </a:txBody>
                  <a:tcPr/>
                </a:tc>
                <a:tc>
                  <a:txBody>
                    <a:bodyPr/>
                    <a:lstStyle/>
                    <a:p>
                      <a:pPr lvl="0">
                        <a:buNone/>
                      </a:pPr>
                      <a:r>
                        <a:rPr lang="en-US"/>
                        <a:t>14</a:t>
                      </a:r>
                    </a:p>
                  </a:txBody>
                  <a:tcPr/>
                </a:tc>
                <a:tc>
                  <a:txBody>
                    <a:bodyPr/>
                    <a:lstStyle/>
                    <a:p>
                      <a:pPr lvl="0">
                        <a:buNone/>
                      </a:pPr>
                      <a:r>
                        <a:rPr lang="en-US"/>
                        <a:t>$21.00</a:t>
                      </a:r>
                    </a:p>
                  </a:txBody>
                  <a:tcPr/>
                </a:tc>
                <a:extLst>
                  <a:ext uri="{0D108BD9-81ED-4DB2-BD59-A6C34878D82A}">
                    <a16:rowId xmlns:a16="http://schemas.microsoft.com/office/drawing/2014/main" val="3915592683"/>
                  </a:ext>
                </a:extLst>
              </a:tr>
              <a:tr h="969090">
                <a:tc>
                  <a:txBody>
                    <a:bodyPr/>
                    <a:lstStyle/>
                    <a:p>
                      <a:pPr lvl="0">
                        <a:buNone/>
                      </a:pPr>
                      <a:r>
                        <a:rPr lang="en-US"/>
                        <a:t>PCB</a:t>
                      </a:r>
                    </a:p>
                  </a:txBody>
                  <a:tcPr/>
                </a:tc>
                <a:tc>
                  <a:txBody>
                    <a:bodyPr/>
                    <a:lstStyle/>
                    <a:p>
                      <a:pPr lvl="0">
                        <a:buNone/>
                      </a:pPr>
                      <a:r>
                        <a:rPr lang="en-US"/>
                        <a:t>Quality manufacturing  services </a:t>
                      </a:r>
                      <a:r>
                        <a:rPr lang="en-US" err="1"/>
                        <a:t>inc.</a:t>
                      </a:r>
                    </a:p>
                  </a:txBody>
                  <a:tcPr/>
                </a:tc>
                <a:tc>
                  <a:txBody>
                    <a:bodyPr/>
                    <a:lstStyle/>
                    <a:p>
                      <a:pPr lvl="0">
                        <a:buNone/>
                      </a:pPr>
                      <a:r>
                        <a:rPr lang="en-US"/>
                        <a:t>$121</a:t>
                      </a:r>
                    </a:p>
                  </a:txBody>
                  <a:tcPr/>
                </a:tc>
                <a:tc>
                  <a:txBody>
                    <a:bodyPr/>
                    <a:lstStyle/>
                    <a:p>
                      <a:pPr lvl="0">
                        <a:buNone/>
                      </a:pPr>
                      <a:r>
                        <a:rPr lang="en-US"/>
                        <a:t>5</a:t>
                      </a:r>
                    </a:p>
                  </a:txBody>
                  <a:tcPr/>
                </a:tc>
                <a:tc>
                  <a:txBody>
                    <a:bodyPr/>
                    <a:lstStyle/>
                    <a:p>
                      <a:pPr lvl="0">
                        <a:buNone/>
                      </a:pPr>
                      <a:r>
                        <a:rPr lang="en-US"/>
                        <a:t>$121</a:t>
                      </a:r>
                    </a:p>
                  </a:txBody>
                  <a:tcPr/>
                </a:tc>
                <a:extLst>
                  <a:ext uri="{0D108BD9-81ED-4DB2-BD59-A6C34878D82A}">
                    <a16:rowId xmlns:a16="http://schemas.microsoft.com/office/drawing/2014/main" val="1487100275"/>
                  </a:ext>
                </a:extLst>
              </a:tr>
              <a:tr h="454306">
                <a:tc>
                  <a:txBody>
                    <a:bodyPr/>
                    <a:lstStyle/>
                    <a:p>
                      <a:pPr lvl="0">
                        <a:buNone/>
                      </a:pPr>
                      <a:r>
                        <a:rPr lang="en-US"/>
                        <a:t>Total</a:t>
                      </a:r>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a:t>$169.80</a:t>
                      </a:r>
                    </a:p>
                  </a:txBody>
                  <a:tcPr/>
                </a:tc>
                <a:extLst>
                  <a:ext uri="{0D108BD9-81ED-4DB2-BD59-A6C34878D82A}">
                    <a16:rowId xmlns:a16="http://schemas.microsoft.com/office/drawing/2014/main" val="1990241333"/>
                  </a:ext>
                </a:extLst>
              </a:tr>
            </a:tbl>
          </a:graphicData>
        </a:graphic>
      </p:graphicFrame>
    </p:spTree>
    <p:extLst>
      <p:ext uri="{BB962C8B-B14F-4D97-AF65-F5344CB8AC3E}">
        <p14:creationId xmlns:p14="http://schemas.microsoft.com/office/powerpoint/2010/main" val="2756706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30F00-082C-4A05-8095-33D65692675A}"/>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100">
                <a:solidFill>
                  <a:schemeClr val="tx1">
                    <a:lumMod val="85000"/>
                    <a:lumOff val="15000"/>
                  </a:schemeClr>
                </a:solidFill>
              </a:rPr>
              <a:t>Work Distribution</a:t>
            </a:r>
          </a:p>
        </p:txBody>
      </p:sp>
      <p:pic>
        <p:nvPicPr>
          <p:cNvPr id="5" name="Picture 5" descr="A picture containing clock, room&#10;&#10;Description generated with very high confidence">
            <a:extLst>
              <a:ext uri="{FF2B5EF4-FFF2-40B4-BE49-F238E27FC236}">
                <a16:creationId xmlns:a16="http://schemas.microsoft.com/office/drawing/2014/main" id="{F17D762C-B6A4-4270-B136-66A76C487E9E}"/>
              </a:ext>
            </a:extLst>
          </p:cNvPr>
          <p:cNvPicPr>
            <a:picLocks noChangeAspect="1"/>
          </p:cNvPicPr>
          <p:nvPr/>
        </p:nvPicPr>
        <p:blipFill>
          <a:blip r:embed="rId3"/>
          <a:stretch>
            <a:fillRect/>
          </a:stretch>
        </p:blipFill>
        <p:spPr>
          <a:xfrm>
            <a:off x="633999" y="2118611"/>
            <a:ext cx="6912217" cy="2370265"/>
          </a:xfrm>
          <a:prstGeom prst="rect">
            <a:avLst/>
          </a:prstGeom>
        </p:spPr>
      </p:pic>
      <p:cxnSp>
        <p:nvCxnSpPr>
          <p:cNvPr id="30" name="Straight Connector 29">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0837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7749F-7664-4AC8-9476-213A5FCACF40}"/>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Current Progress</a:t>
            </a:r>
          </a:p>
        </p:txBody>
      </p:sp>
      <p:pic>
        <p:nvPicPr>
          <p:cNvPr id="4" name="Picture 4" descr="A screenshot of a cell phone&#10;&#10;Description generated with very high confidence">
            <a:extLst>
              <a:ext uri="{FF2B5EF4-FFF2-40B4-BE49-F238E27FC236}">
                <a16:creationId xmlns:a16="http://schemas.microsoft.com/office/drawing/2014/main" id="{5AA9C1BA-DF13-4C53-8B98-23A7A646037C}"/>
              </a:ext>
            </a:extLst>
          </p:cNvPr>
          <p:cNvPicPr>
            <a:picLocks noGrp="1" noChangeAspect="1"/>
          </p:cNvPicPr>
          <p:nvPr>
            <p:ph idx="1"/>
          </p:nvPr>
        </p:nvPicPr>
        <p:blipFill>
          <a:blip r:embed="rId3"/>
          <a:stretch>
            <a:fillRect/>
          </a:stretch>
        </p:blipFill>
        <p:spPr>
          <a:xfrm>
            <a:off x="633999" y="1024372"/>
            <a:ext cx="6912217" cy="4285574"/>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95201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6E41-72D7-4F33-8DB7-B9065E2B0861}"/>
              </a:ext>
            </a:extLst>
          </p:cNvPr>
          <p:cNvSpPr>
            <a:spLocks noGrp="1"/>
          </p:cNvSpPr>
          <p:nvPr>
            <p:ph type="title"/>
          </p:nvPr>
        </p:nvSpPr>
        <p:spPr/>
        <p:txBody>
          <a:bodyPr/>
          <a:lstStyle/>
          <a:p>
            <a:r>
              <a:rPr lang="en-US"/>
              <a:t>Immediate Plans</a:t>
            </a:r>
          </a:p>
        </p:txBody>
      </p:sp>
      <p:sp>
        <p:nvSpPr>
          <p:cNvPr id="3" name="Content Placeholder 2">
            <a:extLst>
              <a:ext uri="{FF2B5EF4-FFF2-40B4-BE49-F238E27FC236}">
                <a16:creationId xmlns:a16="http://schemas.microsoft.com/office/drawing/2014/main" id="{8455D1D9-CE62-4B6D-BD5B-88BC5E354A71}"/>
              </a:ext>
            </a:extLst>
          </p:cNvPr>
          <p:cNvSpPr>
            <a:spLocks noGrp="1"/>
          </p:cNvSpPr>
          <p:nvPr>
            <p:ph idx="1"/>
          </p:nvPr>
        </p:nvSpPr>
        <p:spPr/>
        <p:txBody>
          <a:bodyPr vert="horz" lIns="91440" tIns="45720" rIns="91440" bIns="45720" rtlCol="0" anchor="t">
            <a:normAutofit/>
          </a:bodyPr>
          <a:lstStyle/>
          <a:p>
            <a:r>
              <a:rPr lang="en-US"/>
              <a:t>Test PCB</a:t>
            </a:r>
          </a:p>
          <a:p>
            <a:r>
              <a:rPr lang="en-US">
                <a:cs typeface="Calibri"/>
              </a:rPr>
              <a:t>Finish putting everything together so we can start final testing and working on the coding</a:t>
            </a:r>
          </a:p>
        </p:txBody>
      </p:sp>
    </p:spTree>
    <p:extLst>
      <p:ext uri="{BB962C8B-B14F-4D97-AF65-F5344CB8AC3E}">
        <p14:creationId xmlns:p14="http://schemas.microsoft.com/office/powerpoint/2010/main" val="21403050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28ED-B945-40D8-BA83-27FA3186C7A4}"/>
              </a:ext>
            </a:extLst>
          </p:cNvPr>
          <p:cNvSpPr>
            <a:spLocks noGrp="1"/>
          </p:cNvSpPr>
          <p:nvPr>
            <p:ph type="title"/>
          </p:nvPr>
        </p:nvSpPr>
        <p:spPr/>
        <p:txBody>
          <a:bodyPr/>
          <a:lstStyle/>
          <a:p>
            <a:r>
              <a:rPr lang="en-US"/>
              <a:t>Questions?</a:t>
            </a:r>
          </a:p>
        </p:txBody>
      </p:sp>
      <p:sp>
        <p:nvSpPr>
          <p:cNvPr id="5" name="Content Placeholder 4">
            <a:extLst>
              <a:ext uri="{FF2B5EF4-FFF2-40B4-BE49-F238E27FC236}">
                <a16:creationId xmlns:a16="http://schemas.microsoft.com/office/drawing/2014/main" id="{42CA8175-E5AB-49A9-AAA5-F75E0FD2F137}"/>
              </a:ext>
            </a:extLst>
          </p:cNvPr>
          <p:cNvSpPr>
            <a:spLocks noGrp="1"/>
          </p:cNvSpPr>
          <p:nvPr>
            <p:ph idx="1"/>
          </p:nvPr>
        </p:nvSpPr>
        <p:spPr/>
        <p:txBody>
          <a:bodyPr vert="horz" lIns="0" tIns="45720" rIns="0" bIns="45720" rtlCol="0" anchor="ctr">
            <a:normAutofit/>
          </a:bodyPr>
          <a:lstStyle/>
          <a:p>
            <a:pPr algn="ctr"/>
            <a:endParaRPr lang="en-US" sz="9600">
              <a:cs typeface="Calibri" panose="020F0502020204030204"/>
            </a:endParaRPr>
          </a:p>
        </p:txBody>
      </p:sp>
    </p:spTree>
    <p:extLst>
      <p:ext uri="{BB962C8B-B14F-4D97-AF65-F5344CB8AC3E}">
        <p14:creationId xmlns:p14="http://schemas.microsoft.com/office/powerpoint/2010/main" val="3587567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0B03B-D894-4177-8C05-B53B75FE14ED}"/>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Block Diagram</a:t>
            </a:r>
          </a:p>
        </p:txBody>
      </p:sp>
      <p:pic>
        <p:nvPicPr>
          <p:cNvPr id="4" name="Picture 4" descr="A screenshot of a cell phone&#10;&#10;Description generated with very high confidence">
            <a:extLst>
              <a:ext uri="{FF2B5EF4-FFF2-40B4-BE49-F238E27FC236}">
                <a16:creationId xmlns:a16="http://schemas.microsoft.com/office/drawing/2014/main" id="{F59EBC71-5FE7-4DD2-888C-F31E4E5ED95B}"/>
              </a:ext>
            </a:extLst>
          </p:cNvPr>
          <p:cNvPicPr>
            <a:picLocks noChangeAspect="1"/>
          </p:cNvPicPr>
          <p:nvPr/>
        </p:nvPicPr>
        <p:blipFill>
          <a:blip r:embed="rId3"/>
          <a:stretch>
            <a:fillRect/>
          </a:stretch>
        </p:blipFill>
        <p:spPr>
          <a:xfrm>
            <a:off x="633999" y="946609"/>
            <a:ext cx="6912217" cy="4441099"/>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55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FC2356-B1BD-457A-854E-6B3900170EEA}"/>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Project Design Approach</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79FA794-E30C-4E97-89B5-CBC4A25F3948}"/>
              </a:ext>
            </a:extLst>
          </p:cNvPr>
          <p:cNvSpPr>
            <a:spLocks noGrp="1"/>
          </p:cNvSpPr>
          <p:nvPr>
            <p:ph idx="1"/>
          </p:nvPr>
        </p:nvSpPr>
        <p:spPr>
          <a:xfrm>
            <a:off x="4742016" y="605896"/>
            <a:ext cx="6413663" cy="5646208"/>
          </a:xfrm>
        </p:spPr>
        <p:txBody>
          <a:bodyPr vert="horz" lIns="0" tIns="45720" rIns="0" bIns="45720" rtlCol="0" anchor="ctr">
            <a:normAutofit/>
          </a:bodyPr>
          <a:lstStyle/>
          <a:p>
            <a:pPr>
              <a:buFont typeface="Arial" panose="020F0502020204030204" pitchFamily="34" charset="0"/>
              <a:buChar char="•"/>
            </a:pPr>
            <a:r>
              <a:rPr lang="en-US" sz="2500">
                <a:cs typeface="Calibri" panose="020F0502020204030204"/>
              </a:rPr>
              <a:t>Use IR emitters to shine light on the eye</a:t>
            </a:r>
          </a:p>
          <a:p>
            <a:pPr>
              <a:buFont typeface="Arial" panose="020F0502020204030204" pitchFamily="34" charset="0"/>
              <a:buChar char="•"/>
            </a:pPr>
            <a:r>
              <a:rPr lang="en-US" sz="2500">
                <a:cs typeface="Calibri" panose="020F0502020204030204"/>
              </a:rPr>
              <a:t>Use IR detectors to retrieve the reflected light</a:t>
            </a:r>
          </a:p>
          <a:p>
            <a:pPr>
              <a:buFont typeface="Arial" panose="020F0502020204030204" pitchFamily="34" charset="0"/>
              <a:buChar char="•"/>
            </a:pPr>
            <a:r>
              <a:rPr lang="en-US" sz="2500">
                <a:cs typeface="Calibri" panose="020F0502020204030204"/>
              </a:rPr>
              <a:t>Use the MCU to process the signal from the detectors, convert it to a value and transmit to the microcomputer</a:t>
            </a:r>
          </a:p>
          <a:p>
            <a:pPr>
              <a:buFont typeface="Arial" panose="020F0502020204030204" pitchFamily="34" charset="0"/>
              <a:buChar char="•"/>
            </a:pPr>
            <a:r>
              <a:rPr lang="en-US" sz="2500">
                <a:cs typeface="Calibri" panose="020F0502020204030204"/>
              </a:rPr>
              <a:t>The microcomputer will then analyze the data and apply it accordingly</a:t>
            </a:r>
          </a:p>
          <a:p>
            <a:pPr>
              <a:buFont typeface="Arial" panose="020F0502020204030204" pitchFamily="34" charset="0"/>
              <a:buChar char="•"/>
            </a:pPr>
            <a:endParaRPr lang="en-US">
              <a:cs typeface="Calibri" panose="020F0502020204030204"/>
            </a:endParaRPr>
          </a:p>
        </p:txBody>
      </p:sp>
    </p:spTree>
    <p:extLst>
      <p:ext uri="{BB962C8B-B14F-4D97-AF65-F5344CB8AC3E}">
        <p14:creationId xmlns:p14="http://schemas.microsoft.com/office/powerpoint/2010/main" val="2570913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6BAF8C-E698-433A-AB68-9BB90F38B1B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System</a:t>
            </a:r>
          </a:p>
        </p:txBody>
      </p:sp>
      <p:pic>
        <p:nvPicPr>
          <p:cNvPr id="3" name="Picture 3" descr="A screenshot of a cell phone&#10;&#10;Description generated with very high confidence">
            <a:extLst>
              <a:ext uri="{FF2B5EF4-FFF2-40B4-BE49-F238E27FC236}">
                <a16:creationId xmlns:a16="http://schemas.microsoft.com/office/drawing/2014/main" id="{00C4BEE1-996F-47DE-8FC7-2B28B37355CA}"/>
              </a:ext>
            </a:extLst>
          </p:cNvPr>
          <p:cNvPicPr>
            <a:picLocks noChangeAspect="1"/>
          </p:cNvPicPr>
          <p:nvPr/>
        </p:nvPicPr>
        <p:blipFill>
          <a:blip r:embed="rId2"/>
          <a:stretch>
            <a:fillRect/>
          </a:stretch>
        </p:blipFill>
        <p:spPr>
          <a:xfrm>
            <a:off x="633999" y="946609"/>
            <a:ext cx="6912217" cy="4441099"/>
          </a:xfrm>
          <a:prstGeom prst="rect">
            <a:avLst/>
          </a:prstGeom>
        </p:spPr>
      </p:pic>
      <p:cxnSp>
        <p:nvCxnSpPr>
          <p:cNvPr id="16" name="Straight Connector 15">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7750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9093-B1EA-4504-B671-72C71712D697}"/>
              </a:ext>
            </a:extLst>
          </p:cNvPr>
          <p:cNvSpPr>
            <a:spLocks noGrp="1"/>
          </p:cNvSpPr>
          <p:nvPr>
            <p:ph type="title"/>
          </p:nvPr>
        </p:nvSpPr>
        <p:spPr/>
        <p:txBody>
          <a:bodyPr/>
          <a:lstStyle/>
          <a:p>
            <a:pPr algn="ctr"/>
            <a:r>
              <a:rPr lang="en-US" u="none" strike="noStrike">
                <a:solidFill>
                  <a:srgbClr val="262626"/>
                </a:solidFill>
                <a:latin typeface="Century Gothic"/>
              </a:rPr>
              <a:t>Reasoning </a:t>
            </a:r>
            <a:r>
              <a:rPr lang="en-US">
                <a:latin typeface="Century Gothic"/>
              </a:rPr>
              <a:t/>
            </a:r>
            <a:br>
              <a:rPr lang="en-US">
                <a:latin typeface="Century Gothic"/>
              </a:rPr>
            </a:br>
            <a:r>
              <a:rPr lang="en-US" u="none" strike="noStrike">
                <a:solidFill>
                  <a:srgbClr val="262626"/>
                </a:solidFill>
                <a:latin typeface="Century Gothic"/>
              </a:rPr>
              <a:t>IR</a:t>
            </a:r>
            <a:r>
              <a:rPr lang="en-US">
                <a:solidFill>
                  <a:srgbClr val="262626"/>
                </a:solidFill>
                <a:latin typeface="Century Gothic"/>
              </a:rPr>
              <a:t> array</a:t>
            </a:r>
            <a:r>
              <a:rPr lang="en-US" u="none" strike="noStrike">
                <a:solidFill>
                  <a:srgbClr val="262626"/>
                </a:solidFill>
                <a:latin typeface="Century Gothic"/>
              </a:rPr>
              <a:t> </a:t>
            </a:r>
            <a:r>
              <a:rPr lang="en-US">
                <a:solidFill>
                  <a:srgbClr val="262626"/>
                </a:solidFill>
                <a:latin typeface="Century Gothic"/>
              </a:rPr>
              <a:t>      </a:t>
            </a:r>
            <a:r>
              <a:rPr lang="en-US" u="none" strike="noStrike">
                <a:solidFill>
                  <a:srgbClr val="262626"/>
                </a:solidFill>
                <a:latin typeface="Century Gothic"/>
              </a:rPr>
              <a:t>vs </a:t>
            </a:r>
            <a:r>
              <a:rPr lang="en-US">
                <a:solidFill>
                  <a:srgbClr val="262626"/>
                </a:solidFill>
                <a:latin typeface="Century Gothic"/>
              </a:rPr>
              <a:t>           Camera</a:t>
            </a:r>
            <a:endParaRPr lang="en-US">
              <a:cs typeface="Calibri Light" panose="020F0302020204030204"/>
            </a:endParaRPr>
          </a:p>
        </p:txBody>
      </p:sp>
      <p:sp>
        <p:nvSpPr>
          <p:cNvPr id="3" name="Content Placeholder 2">
            <a:extLst>
              <a:ext uri="{FF2B5EF4-FFF2-40B4-BE49-F238E27FC236}">
                <a16:creationId xmlns:a16="http://schemas.microsoft.com/office/drawing/2014/main" id="{E2738E82-80F4-4B5A-A46C-0487A9DC5705}"/>
              </a:ext>
            </a:extLst>
          </p:cNvPr>
          <p:cNvSpPr>
            <a:spLocks noGrp="1"/>
          </p:cNvSpPr>
          <p:nvPr>
            <p:ph sz="half" idx="1"/>
          </p:nvPr>
        </p:nvSpPr>
        <p:spPr>
          <a:xfrm>
            <a:off x="1860057" y="2127031"/>
            <a:ext cx="4924777" cy="3777622"/>
          </a:xfrm>
        </p:spPr>
        <p:txBody>
          <a:bodyPr vert="horz" lIns="91440" tIns="45720" rIns="91440" bIns="45720" rtlCol="0" anchor="t">
            <a:normAutofit/>
          </a:bodyPr>
          <a:lstStyle/>
          <a:p>
            <a:r>
              <a:rPr lang="en-US" sz="2000"/>
              <a:t>+/-  Simpler data flow </a:t>
            </a:r>
          </a:p>
          <a:p>
            <a:r>
              <a:rPr lang="en-US" sz="2000"/>
              <a:t>+  half of the </a:t>
            </a:r>
            <a:r>
              <a:rPr lang="en-US"/>
              <a:t>data is</a:t>
            </a:r>
            <a:r>
              <a:rPr lang="en-US" sz="2000"/>
              <a:t> </a:t>
            </a:r>
            <a:r>
              <a:rPr lang="en-US"/>
              <a:t>processed</a:t>
            </a:r>
            <a:r>
              <a:rPr lang="en-US" sz="2000"/>
              <a:t> </a:t>
            </a:r>
            <a:r>
              <a:rPr lang="en-US"/>
              <a:t>outside</a:t>
            </a:r>
            <a:r>
              <a:rPr lang="en-US" sz="2000"/>
              <a:t> the main processor</a:t>
            </a:r>
            <a:endParaRPr lang="en-US" sz="2000">
              <a:cs typeface="Calibri"/>
            </a:endParaRPr>
          </a:p>
          <a:p>
            <a:r>
              <a:rPr lang="en-US"/>
              <a:t>+  Mostly a closed system</a:t>
            </a:r>
            <a:endParaRPr lang="en-US">
              <a:cs typeface="Calibri"/>
            </a:endParaRPr>
          </a:p>
          <a:p>
            <a:r>
              <a:rPr lang="en-US"/>
              <a:t>-  less accurate tracking  </a:t>
            </a:r>
            <a:endParaRPr lang="en-US">
              <a:cs typeface="Calibri"/>
            </a:endParaRPr>
          </a:p>
          <a:p>
            <a:endParaRPr lang="en-US"/>
          </a:p>
          <a:p>
            <a:endParaRPr lang="en-US"/>
          </a:p>
          <a:p>
            <a:endParaRPr lang="en-US" sz="2000"/>
          </a:p>
        </p:txBody>
      </p:sp>
      <p:sp>
        <p:nvSpPr>
          <p:cNvPr id="4" name="Content Placeholder 3">
            <a:extLst>
              <a:ext uri="{FF2B5EF4-FFF2-40B4-BE49-F238E27FC236}">
                <a16:creationId xmlns:a16="http://schemas.microsoft.com/office/drawing/2014/main" id="{7A8D1471-0B7B-4A91-B8DC-514B7C20E0E1}"/>
              </a:ext>
            </a:extLst>
          </p:cNvPr>
          <p:cNvSpPr>
            <a:spLocks noGrp="1"/>
          </p:cNvSpPr>
          <p:nvPr>
            <p:ph sz="half" idx="2"/>
          </p:nvPr>
        </p:nvSpPr>
        <p:spPr>
          <a:xfrm>
            <a:off x="6806794" y="2126222"/>
            <a:ext cx="5140840" cy="3777622"/>
          </a:xfrm>
        </p:spPr>
        <p:txBody>
          <a:bodyPr vert="horz" lIns="91440" tIns="45720" rIns="91440" bIns="45720" rtlCol="0" anchor="t">
            <a:normAutofit/>
          </a:bodyPr>
          <a:lstStyle/>
          <a:p>
            <a:r>
              <a:rPr lang="en-US" sz="2000"/>
              <a:t>+  Higher accuracy</a:t>
            </a:r>
          </a:p>
          <a:p>
            <a:r>
              <a:rPr lang="en-US" sz="2000"/>
              <a:t>-  high data usage </a:t>
            </a:r>
            <a:endParaRPr lang="en-US" sz="2000">
              <a:cs typeface="Calibri"/>
            </a:endParaRPr>
          </a:p>
          <a:p>
            <a:r>
              <a:rPr lang="en-US" sz="2000"/>
              <a:t>-  </a:t>
            </a:r>
            <a:r>
              <a:rPr lang="en-US"/>
              <a:t>more </a:t>
            </a:r>
            <a:r>
              <a:rPr lang="en-US" sz="2000"/>
              <a:t>computation </a:t>
            </a:r>
            <a:endParaRPr lang="en-US" sz="2000">
              <a:cs typeface="Calibri"/>
            </a:endParaRPr>
          </a:p>
          <a:p>
            <a:r>
              <a:rPr lang="en-US" sz="2000"/>
              <a:t>- -  </a:t>
            </a:r>
            <a:r>
              <a:rPr lang="en-US"/>
              <a:t>more sensitive to environmental lighting  </a:t>
            </a:r>
            <a:endParaRPr lang="en-US" sz="2000">
              <a:cs typeface="Calibri"/>
            </a:endParaRPr>
          </a:p>
        </p:txBody>
      </p:sp>
    </p:spTree>
    <p:extLst>
      <p:ext uri="{BB962C8B-B14F-4D97-AF65-F5344CB8AC3E}">
        <p14:creationId xmlns:p14="http://schemas.microsoft.com/office/powerpoint/2010/main" val="1070004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D837-BD0C-4311-9681-AE385C0F2330}"/>
              </a:ext>
            </a:extLst>
          </p:cNvPr>
          <p:cNvSpPr>
            <a:spLocks noGrp="1"/>
          </p:cNvSpPr>
          <p:nvPr>
            <p:ph type="title"/>
          </p:nvPr>
        </p:nvSpPr>
        <p:spPr/>
        <p:txBody>
          <a:bodyPr/>
          <a:lstStyle/>
          <a:p>
            <a:r>
              <a:rPr lang="en-US"/>
              <a:t>Concept of our system</a:t>
            </a:r>
          </a:p>
        </p:txBody>
      </p:sp>
      <p:sp>
        <p:nvSpPr>
          <p:cNvPr id="3" name="Content Placeholder 2">
            <a:extLst>
              <a:ext uri="{FF2B5EF4-FFF2-40B4-BE49-F238E27FC236}">
                <a16:creationId xmlns:a16="http://schemas.microsoft.com/office/drawing/2014/main" id="{087A7167-4F2A-4F48-AE66-364F5E38C0D8}"/>
              </a:ext>
            </a:extLst>
          </p:cNvPr>
          <p:cNvSpPr>
            <a:spLocks noGrp="1"/>
          </p:cNvSpPr>
          <p:nvPr>
            <p:ph idx="1"/>
          </p:nvPr>
        </p:nvSpPr>
        <p:spPr>
          <a:xfrm>
            <a:off x="1257324" y="1955990"/>
            <a:ext cx="8915400" cy="3777622"/>
          </a:xfrm>
        </p:spPr>
        <p:txBody>
          <a:bodyPr vert="horz" lIns="91440" tIns="45720" rIns="91440" bIns="45720" rtlCol="0" anchor="t">
            <a:normAutofit/>
          </a:bodyPr>
          <a:lstStyle/>
          <a:p>
            <a:r>
              <a:rPr lang="en-US"/>
              <a:t>16 IR sensors   8 right   and  8  left</a:t>
            </a:r>
          </a:p>
          <a:p>
            <a:endParaRPr lang="en-US"/>
          </a:p>
        </p:txBody>
      </p:sp>
      <p:sp>
        <p:nvSpPr>
          <p:cNvPr id="6" name="Arrow: Right 5">
            <a:extLst>
              <a:ext uri="{FF2B5EF4-FFF2-40B4-BE49-F238E27FC236}">
                <a16:creationId xmlns:a16="http://schemas.microsoft.com/office/drawing/2014/main" id="{26A311B8-4C5E-41FD-BE51-0011E87995BF}"/>
              </a:ext>
            </a:extLst>
          </p:cNvPr>
          <p:cNvSpPr/>
          <p:nvPr/>
        </p:nvSpPr>
        <p:spPr>
          <a:xfrm>
            <a:off x="5133829" y="3429735"/>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7">
            <a:extLst>
              <a:ext uri="{FF2B5EF4-FFF2-40B4-BE49-F238E27FC236}">
                <a16:creationId xmlns:a16="http://schemas.microsoft.com/office/drawing/2014/main" id="{7D178E49-7C00-4902-86DF-E6A791694991}"/>
              </a:ext>
            </a:extLst>
          </p:cNvPr>
          <p:cNvGraphicFramePr>
            <a:graphicFrameLocks noGrp="1"/>
          </p:cNvGraphicFramePr>
          <p:nvPr>
            <p:extLst>
              <p:ext uri="{D42A27DB-BD31-4B8C-83A1-F6EECF244321}">
                <p14:modId xmlns:p14="http://schemas.microsoft.com/office/powerpoint/2010/main" val="4181131327"/>
              </p:ext>
            </p:extLst>
          </p:nvPr>
        </p:nvGraphicFramePr>
        <p:xfrm>
          <a:off x="6424449" y="2614448"/>
          <a:ext cx="4158154" cy="3291840"/>
        </p:xfrm>
        <a:graphic>
          <a:graphicData uri="http://schemas.openxmlformats.org/drawingml/2006/table">
            <a:tbl>
              <a:tblPr firstRow="1" bandRow="1">
                <a:tableStyleId>{5C22544A-7EE6-4342-B048-85BDC9FD1C3A}</a:tableStyleId>
              </a:tblPr>
              <a:tblGrid>
                <a:gridCol w="1596258">
                  <a:extLst>
                    <a:ext uri="{9D8B030D-6E8A-4147-A177-3AD203B41FA5}">
                      <a16:colId xmlns:a16="http://schemas.microsoft.com/office/drawing/2014/main" val="721735659"/>
                    </a:ext>
                  </a:extLst>
                </a:gridCol>
                <a:gridCol w="1143000">
                  <a:extLst>
                    <a:ext uri="{9D8B030D-6E8A-4147-A177-3AD203B41FA5}">
                      <a16:colId xmlns:a16="http://schemas.microsoft.com/office/drawing/2014/main" val="3514594180"/>
                    </a:ext>
                  </a:extLst>
                </a:gridCol>
                <a:gridCol w="1418896">
                  <a:extLst>
                    <a:ext uri="{9D8B030D-6E8A-4147-A177-3AD203B41FA5}">
                      <a16:colId xmlns:a16="http://schemas.microsoft.com/office/drawing/2014/main" val="2635354604"/>
                    </a:ext>
                  </a:extLst>
                </a:gridCol>
              </a:tblGrid>
              <a:tr h="343294">
                <a:tc>
                  <a:txBody>
                    <a:bodyPr/>
                    <a:lstStyle/>
                    <a:p>
                      <a:r>
                        <a:rPr lang="en-US"/>
                        <a:t>Array</a:t>
                      </a:r>
                    </a:p>
                  </a:txBody>
                  <a:tcPr/>
                </a:tc>
                <a:tc>
                  <a:txBody>
                    <a:bodyPr/>
                    <a:lstStyle/>
                    <a:p>
                      <a:r>
                        <a:rPr lang="en-US"/>
                        <a:t>right</a:t>
                      </a:r>
                    </a:p>
                  </a:txBody>
                  <a:tcPr/>
                </a:tc>
                <a:tc>
                  <a:txBody>
                    <a:bodyPr/>
                    <a:lstStyle/>
                    <a:p>
                      <a:r>
                        <a:rPr lang="en-US"/>
                        <a:t>left</a:t>
                      </a:r>
                    </a:p>
                  </a:txBody>
                  <a:tcPr/>
                </a:tc>
                <a:extLst>
                  <a:ext uri="{0D108BD9-81ED-4DB2-BD59-A6C34878D82A}">
                    <a16:rowId xmlns:a16="http://schemas.microsoft.com/office/drawing/2014/main" val="140855185"/>
                  </a:ext>
                </a:extLst>
              </a:tr>
              <a:tr h="343294">
                <a:tc>
                  <a:txBody>
                    <a:bodyPr/>
                    <a:lstStyle/>
                    <a:p>
                      <a:r>
                        <a:rPr lang="en-US"/>
                        <a:t>Sensor 1</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1385534449"/>
                  </a:ext>
                </a:extLst>
              </a:tr>
              <a:tr h="326149">
                <a:tc>
                  <a:txBody>
                    <a:bodyPr/>
                    <a:lstStyle/>
                    <a:p>
                      <a:r>
                        <a:rPr lang="en-US"/>
                        <a:t>Sensor 2</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1107987860"/>
                  </a:ext>
                </a:extLst>
              </a:tr>
              <a:tr h="326149">
                <a:tc>
                  <a:txBody>
                    <a:bodyPr/>
                    <a:lstStyle/>
                    <a:p>
                      <a:r>
                        <a:rPr lang="en-US"/>
                        <a:t>Sensor 3</a:t>
                      </a:r>
                    </a:p>
                  </a:txBody>
                  <a:tcPr/>
                </a:tc>
                <a:tc>
                  <a:txBody>
                    <a:bodyPr/>
                    <a:lstStyle/>
                    <a:p>
                      <a:r>
                        <a:rPr lang="en-US"/>
                        <a:t>low</a:t>
                      </a:r>
                    </a:p>
                  </a:txBody>
                  <a:tcPr/>
                </a:tc>
                <a:tc>
                  <a:txBody>
                    <a:bodyPr/>
                    <a:lstStyle/>
                    <a:p>
                      <a:r>
                        <a:rPr lang="en-US"/>
                        <a:t>…...</a:t>
                      </a:r>
                    </a:p>
                  </a:txBody>
                  <a:tcPr/>
                </a:tc>
                <a:extLst>
                  <a:ext uri="{0D108BD9-81ED-4DB2-BD59-A6C34878D82A}">
                    <a16:rowId xmlns:a16="http://schemas.microsoft.com/office/drawing/2014/main" val="680093010"/>
                  </a:ext>
                </a:extLst>
              </a:tr>
              <a:tr h="326149">
                <a:tc>
                  <a:txBody>
                    <a:bodyPr/>
                    <a:lstStyle/>
                    <a:p>
                      <a:r>
                        <a:rPr lang="en-US"/>
                        <a:t>Sensor 4</a:t>
                      </a:r>
                    </a:p>
                  </a:txBody>
                  <a:tcPr/>
                </a:tc>
                <a:tc>
                  <a:txBody>
                    <a:bodyPr/>
                    <a:lstStyle/>
                    <a:p>
                      <a:r>
                        <a:rPr lang="en-US"/>
                        <a:t>low</a:t>
                      </a:r>
                    </a:p>
                  </a:txBody>
                  <a:tcPr/>
                </a:tc>
                <a:tc>
                  <a:txBody>
                    <a:bodyPr/>
                    <a:lstStyle/>
                    <a:p>
                      <a:r>
                        <a:rPr lang="en-US"/>
                        <a:t>…...</a:t>
                      </a:r>
                    </a:p>
                  </a:txBody>
                  <a:tcPr/>
                </a:tc>
                <a:extLst>
                  <a:ext uri="{0D108BD9-81ED-4DB2-BD59-A6C34878D82A}">
                    <a16:rowId xmlns:a16="http://schemas.microsoft.com/office/drawing/2014/main" val="268317495"/>
                  </a:ext>
                </a:extLst>
              </a:tr>
              <a:tr h="326149">
                <a:tc>
                  <a:txBody>
                    <a:bodyPr/>
                    <a:lstStyle/>
                    <a:p>
                      <a:r>
                        <a:rPr lang="en-US"/>
                        <a:t>Sensor 5 </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1111454094"/>
                  </a:ext>
                </a:extLst>
              </a:tr>
              <a:tr h="326149">
                <a:tc>
                  <a:txBody>
                    <a:bodyPr/>
                    <a:lstStyle/>
                    <a:p>
                      <a:r>
                        <a:rPr lang="en-US"/>
                        <a:t>Sensor 6</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984904677"/>
                  </a:ext>
                </a:extLst>
              </a:tr>
              <a:tr h="326149">
                <a:tc>
                  <a:txBody>
                    <a:bodyPr/>
                    <a:lstStyle/>
                    <a:p>
                      <a:r>
                        <a:rPr lang="en-US"/>
                        <a:t>Sensor 7</a:t>
                      </a:r>
                    </a:p>
                  </a:txBody>
                  <a:tcPr/>
                </a:tc>
                <a:tc>
                  <a:txBody>
                    <a:bodyPr/>
                    <a:lstStyle/>
                    <a:p>
                      <a:r>
                        <a:rPr lang="en-US"/>
                        <a:t>high</a:t>
                      </a:r>
                    </a:p>
                  </a:txBody>
                  <a:tcPr/>
                </a:tc>
                <a:tc>
                  <a:txBody>
                    <a:bodyPr/>
                    <a:lstStyle/>
                    <a:p>
                      <a:r>
                        <a:rPr lang="en-US"/>
                        <a:t>…..</a:t>
                      </a:r>
                    </a:p>
                  </a:txBody>
                  <a:tcPr/>
                </a:tc>
                <a:extLst>
                  <a:ext uri="{0D108BD9-81ED-4DB2-BD59-A6C34878D82A}">
                    <a16:rowId xmlns:a16="http://schemas.microsoft.com/office/drawing/2014/main" val="1940195385"/>
                  </a:ext>
                </a:extLst>
              </a:tr>
              <a:tr h="326148">
                <a:tc>
                  <a:txBody>
                    <a:bodyPr/>
                    <a:lstStyle/>
                    <a:p>
                      <a:pPr lvl="0">
                        <a:buNone/>
                      </a:pPr>
                      <a:r>
                        <a:rPr lang="en-US"/>
                        <a:t>Sensor 8</a:t>
                      </a:r>
                    </a:p>
                  </a:txBody>
                  <a:tcPr/>
                </a:tc>
                <a:tc>
                  <a:txBody>
                    <a:bodyPr/>
                    <a:lstStyle/>
                    <a:p>
                      <a:pPr lvl="0">
                        <a:buNone/>
                      </a:pPr>
                      <a:r>
                        <a:rPr lang="en-US"/>
                        <a:t>high</a:t>
                      </a:r>
                    </a:p>
                  </a:txBody>
                  <a:tcPr/>
                </a:tc>
                <a:tc>
                  <a:txBody>
                    <a:bodyPr/>
                    <a:lstStyle/>
                    <a:p>
                      <a:pPr lvl="0">
                        <a:buNone/>
                      </a:pPr>
                      <a:r>
                        <a:rPr lang="en-US"/>
                        <a:t>…..</a:t>
                      </a:r>
                    </a:p>
                  </a:txBody>
                  <a:tcPr/>
                </a:tc>
                <a:extLst>
                  <a:ext uri="{0D108BD9-81ED-4DB2-BD59-A6C34878D82A}">
                    <a16:rowId xmlns:a16="http://schemas.microsoft.com/office/drawing/2014/main" val="2258651673"/>
                  </a:ext>
                </a:extLst>
              </a:tr>
            </a:tbl>
          </a:graphicData>
        </a:graphic>
      </p:graphicFrame>
      <p:pic>
        <p:nvPicPr>
          <p:cNvPr id="5" name="Picture 7" descr="A picture containing device&#10;&#10;Description generated with very high confidence">
            <a:extLst>
              <a:ext uri="{FF2B5EF4-FFF2-40B4-BE49-F238E27FC236}">
                <a16:creationId xmlns:a16="http://schemas.microsoft.com/office/drawing/2014/main" id="{E24989CB-87F2-4797-9329-FBB4D477336E}"/>
              </a:ext>
            </a:extLst>
          </p:cNvPr>
          <p:cNvPicPr>
            <a:picLocks noChangeAspect="1"/>
          </p:cNvPicPr>
          <p:nvPr/>
        </p:nvPicPr>
        <p:blipFill>
          <a:blip r:embed="rId3"/>
          <a:stretch>
            <a:fillRect/>
          </a:stretch>
        </p:blipFill>
        <p:spPr>
          <a:xfrm>
            <a:off x="2077107" y="2460070"/>
            <a:ext cx="2743200" cy="3225378"/>
          </a:xfrm>
          <a:prstGeom prst="rect">
            <a:avLst/>
          </a:prstGeom>
        </p:spPr>
      </p:pic>
      <p:sp>
        <p:nvSpPr>
          <p:cNvPr id="4" name="Rectangle 3" title="converter">
            <a:extLst>
              <a:ext uri="{FF2B5EF4-FFF2-40B4-BE49-F238E27FC236}">
                <a16:creationId xmlns:a16="http://schemas.microsoft.com/office/drawing/2014/main" id="{7C435DCA-8E39-47B0-BADF-6B46F70FF023}"/>
              </a:ext>
            </a:extLst>
          </p:cNvPr>
          <p:cNvSpPr/>
          <p:nvPr/>
        </p:nvSpPr>
        <p:spPr>
          <a:xfrm>
            <a:off x="6428145" y="2071546"/>
            <a:ext cx="4131878" cy="558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cs typeface="Calibri"/>
              </a:rPr>
              <a:t>IR array</a:t>
            </a:r>
          </a:p>
        </p:txBody>
      </p:sp>
    </p:spTree>
    <p:extLst>
      <p:ext uri="{BB962C8B-B14F-4D97-AF65-F5344CB8AC3E}">
        <p14:creationId xmlns:p14="http://schemas.microsoft.com/office/powerpoint/2010/main" val="68863215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1595</Words>
  <Application>Microsoft Office PowerPoint</Application>
  <PresentationFormat>Widescreen</PresentationFormat>
  <Paragraphs>485</Paragraphs>
  <Slides>45</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Century Gothic</vt:lpstr>
      <vt:lpstr>Wingdings</vt:lpstr>
      <vt:lpstr>Retrospect</vt:lpstr>
      <vt:lpstr>Eye Tracking Goggles</vt:lpstr>
      <vt:lpstr>Motivation</vt:lpstr>
      <vt:lpstr>Goals and Objectives</vt:lpstr>
      <vt:lpstr>Specifications</vt:lpstr>
      <vt:lpstr>Block Diagram</vt:lpstr>
      <vt:lpstr>Project Design Approach</vt:lpstr>
      <vt:lpstr>System</vt:lpstr>
      <vt:lpstr>Reasoning  IR array       vs            Camera</vt:lpstr>
      <vt:lpstr>Concept of our system</vt:lpstr>
      <vt:lpstr>PowerPoint Presentation</vt:lpstr>
      <vt:lpstr>example</vt:lpstr>
      <vt:lpstr>Health and Safety Standards for Eye Exposure to Infrared Light</vt:lpstr>
      <vt:lpstr>Calculations of  Hazardous Eye Exposure to Infrared Radiation</vt:lpstr>
      <vt:lpstr>PCB</vt:lpstr>
      <vt:lpstr>Converter board</vt:lpstr>
      <vt:lpstr>Power Systems</vt:lpstr>
      <vt:lpstr>Primary Board Logic</vt:lpstr>
      <vt:lpstr>I/O Ports</vt:lpstr>
      <vt:lpstr> Reasoning for and comparisons of the Selector Chip</vt:lpstr>
      <vt:lpstr>Analog to Digital Converter Chip Comparisons</vt:lpstr>
      <vt:lpstr>Progress of the PCB</vt:lpstr>
      <vt:lpstr>Power</vt:lpstr>
      <vt:lpstr>Power system</vt:lpstr>
      <vt:lpstr>Power Consumption</vt:lpstr>
      <vt:lpstr>Progress of the Power</vt:lpstr>
      <vt:lpstr>Processing Unit </vt:lpstr>
      <vt:lpstr>Main Processor Unit </vt:lpstr>
      <vt:lpstr>Progress of the Processing Unit</vt:lpstr>
      <vt:lpstr>Goggles</vt:lpstr>
      <vt:lpstr>Comparison of Goggles</vt:lpstr>
      <vt:lpstr>Piper LCD Display </vt:lpstr>
      <vt:lpstr>Progress of the Goggles</vt:lpstr>
      <vt:lpstr>Application</vt:lpstr>
      <vt:lpstr>Application</vt:lpstr>
      <vt:lpstr>Stretch Goal</vt:lpstr>
      <vt:lpstr>Selecting a Communication Protocol SPI vs I2C</vt:lpstr>
      <vt:lpstr>Progress of the Application</vt:lpstr>
      <vt:lpstr>Prototype</vt:lpstr>
      <vt:lpstr>State Algorithm</vt:lpstr>
      <vt:lpstr>Machine Learning</vt:lpstr>
      <vt:lpstr>Budget</vt:lpstr>
      <vt:lpstr>Work Distribution</vt:lpstr>
      <vt:lpstr>Current Progress</vt:lpstr>
      <vt:lpstr>Immediate Plans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Michael Fillinger</cp:lastModifiedBy>
  <cp:revision>31</cp:revision>
  <dcterms:created xsi:type="dcterms:W3CDTF">2020-01-14T18:46:42Z</dcterms:created>
  <dcterms:modified xsi:type="dcterms:W3CDTF">2020-02-13T13:52:27Z</dcterms:modified>
</cp:coreProperties>
</file>